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6.xml"/><Relationship Id="rId41" Type="http://schemas.openxmlformats.org/officeDocument/2006/relationships/font" Target="fonts/OpenSans-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OpenSans-bold.fntdata"/><Relationship Id="rId16" Type="http://schemas.openxmlformats.org/officeDocument/2006/relationships/slide" Target="slides/slide12.xml"/><Relationship Id="rId38" Type="http://schemas.openxmlformats.org/officeDocument/2006/relationships/font" Target="fonts/OpenSans-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i="1" lang="fr" sz="1200">
                <a:solidFill>
                  <a:srgbClr val="0000FF"/>
                </a:solidFill>
                <a:latin typeface="Times New Roman"/>
                <a:ea typeface="Times New Roman"/>
                <a:cs typeface="Times New Roman"/>
                <a:sym typeface="Times New Roman"/>
              </a:rPr>
              <a:t>*En unison* </a:t>
            </a:r>
            <a:r>
              <a:rPr lang="fr" sz="1200">
                <a:latin typeface="Times New Roman"/>
                <a:ea typeface="Times New Roman"/>
                <a:cs typeface="Times New Roman"/>
                <a:sym typeface="Times New Roman"/>
              </a:rPr>
              <a:t>Bonjour je m’appelle Julien PAUSE, je suis GRONDIN Guillaume, et moi FERRERE Guillyann. </a:t>
            </a:r>
            <a:r>
              <a:rPr b="1" i="1" lang="fr" sz="1200">
                <a:solidFill>
                  <a:srgbClr val="0000FF"/>
                </a:solidFill>
                <a:latin typeface="Times New Roman"/>
                <a:ea typeface="Times New Roman"/>
                <a:cs typeface="Times New Roman"/>
                <a:sym typeface="Times New Roman"/>
              </a:rPr>
              <a:t>*Julien*</a:t>
            </a:r>
            <a:r>
              <a:rPr lang="fr" sz="1200">
                <a:latin typeface="Times New Roman"/>
                <a:ea typeface="Times New Roman"/>
                <a:cs typeface="Times New Roman"/>
                <a:sym typeface="Times New Roman"/>
              </a:rPr>
              <a:t> Nous avons travaillés ensemble sur les Travaux personnels encadrés des Sciences de l'ingénieur, pour l’année 2017-2018 au Lycée Georges Brassens.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200">
                <a:latin typeface="Times New Roman"/>
                <a:ea typeface="Times New Roman"/>
                <a:cs typeface="Times New Roman"/>
                <a:sym typeface="Times New Roman"/>
              </a:rPr>
              <a:t>Nous avons eu besoin de Inkscape, un logiciel gratuit permettant de visualiser et de convertir une image en fichier vectoriel G-Code, grâce à l’extension Unicorn G-Code. Inkscape va alors générer automatiquement un programme G-Code, en convertissant le tracé (dit chemin) du dessin en informations de mouvement. Ce programme sera ensuite intégrée au code de l’Arduino, qui commande les moteurs pas-à-pas. </a:t>
            </a:r>
            <a:endParaRPr sz="12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fr" sz="1200">
                <a:latin typeface="Times New Roman"/>
                <a:ea typeface="Times New Roman"/>
                <a:cs typeface="Times New Roman"/>
                <a:sym typeface="Times New Roman"/>
              </a:rPr>
              <a:t>Nous avons eu également recours à CAMotics, un logiciel qui simule le déplacement du laser en fonction du fichier G-Code, afin de tester et réaliser une simulation du programme sur ordinateur.</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200">
                <a:latin typeface="Times New Roman"/>
                <a:ea typeface="Times New Roman"/>
                <a:cs typeface="Times New Roman"/>
                <a:sym typeface="Times New Roman"/>
              </a:rPr>
              <a:t>Voyons la méthode pour réaliser un G-Code. Pour notre projet, nous avons utilisée l’ordinateur portable pop qui tourne sur Linux. Nous allons prendre comme exemple Bob l'Éponge, qui est personnage de dessin animé connu mondialement. Ses traits fin rendront le produit final plus esthétique. Il nous faut bien sûr Inkscape (équipée de l’extension G-Code), CAMotics, et une image de Bob l’Eponge, préférablement en format png. Cela nous prendra quelques étapes. </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200">
                <a:latin typeface="Times New Roman"/>
                <a:ea typeface="Times New Roman"/>
                <a:cs typeface="Times New Roman"/>
                <a:sym typeface="Times New Roman"/>
              </a:rPr>
              <a:t>Tout d’abord, on ouvre Inkscape, qui est disponible en français. Il faut modifiez la taille du cadre dans les propriétés du document, pour rentrez les dimensions de notre support. Il ne faut pas oubliez de changez l’unité en px après, car sinon le G-code ne se génère pas.</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200">
                <a:latin typeface="Times New Roman"/>
                <a:ea typeface="Times New Roman"/>
                <a:cs typeface="Times New Roman"/>
                <a:sym typeface="Times New Roman"/>
              </a:rPr>
              <a:t>Ensuite, on colle l’image de Bob l’Eponge et on l’ajuste pour qu’elle remplisse le cadre. </a:t>
            </a:r>
            <a:endParaRPr sz="12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fr" sz="1200">
                <a:latin typeface="Times New Roman"/>
                <a:ea typeface="Times New Roman"/>
                <a:cs typeface="Times New Roman"/>
                <a:sym typeface="Times New Roman"/>
              </a:rPr>
              <a:t>Nous allons maintenant vectoriser le dessin, c’est-à-dire qu’on va effectuez son tracé, les traits, droites, vecteurs nécessaires à sa réalisation.</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200">
                <a:latin typeface="Times New Roman"/>
                <a:ea typeface="Times New Roman"/>
                <a:cs typeface="Times New Roman"/>
                <a:sym typeface="Times New Roman"/>
              </a:rPr>
              <a:t>On sélectionne l’image en cliquant dessus, on va dans Chemin &gt; Vectoriser un objet matriciel, et on se retrouve avec un paramètre nous laissant gérer la luminosité de l’image à notre guise. Un aperçu nous est montré à droite, il suffit de le mettre à jour, et une fois satisfait on clique sur valider. On se retrouve alors avec une copie noir &amp; blanche de Bob, étant donné que notre laser n’est pas multicolore.</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200">
                <a:latin typeface="Times New Roman"/>
                <a:ea typeface="Times New Roman"/>
                <a:cs typeface="Times New Roman"/>
                <a:sym typeface="Times New Roman"/>
              </a:rPr>
              <a:t>Ensuite, on remplace l’image colorée par celle en noir et blanche, qui est superposées en dessous de celle-ci. L’image original peut être supprimé.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200">
                <a:latin typeface="Times New Roman"/>
                <a:ea typeface="Times New Roman"/>
                <a:cs typeface="Times New Roman"/>
                <a:sym typeface="Times New Roman"/>
              </a:rPr>
              <a:t>On sélectionne de nouveau l’image, on fais Chemin &gt; Objet en chemin une première fois et puis Chemin &gt; Décalage dynamique. Cela indique le chemin de l’image, la garde en mémoire et diminue les imperfections.</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200">
                <a:latin typeface="Times New Roman"/>
                <a:ea typeface="Times New Roman"/>
                <a:cs typeface="Times New Roman"/>
                <a:sym typeface="Times New Roman"/>
              </a:rPr>
              <a:t>Il suffit de sauvegardez l’image en fichier G-Code !</a:t>
            </a:r>
            <a:endParaRPr sz="12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fr" sz="1200">
                <a:latin typeface="Times New Roman"/>
                <a:ea typeface="Times New Roman"/>
                <a:cs typeface="Times New Roman"/>
                <a:sym typeface="Times New Roman"/>
              </a:rPr>
              <a:t>Maintenant que nous avons notre G-Code, on passe sur CAMotics pour pouvoir en faire une simulation. Ce logiciel n’est disponible qu’en anglais.</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200">
                <a:latin typeface="Times New Roman"/>
                <a:ea typeface="Times New Roman"/>
                <a:cs typeface="Times New Roman"/>
                <a:sym typeface="Times New Roman"/>
              </a:rPr>
              <a:t>On ouvre notre projet G-Code précédemment sauvegardez.</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200">
                <a:latin typeface="Times New Roman"/>
                <a:ea typeface="Times New Roman"/>
                <a:cs typeface="Times New Roman"/>
                <a:sym typeface="Times New Roman"/>
              </a:rPr>
              <a:t>On clique sur View &gt; Hide Surface et View &gt; Top. Cela offre une meilleure visibilité en cachant le plateau et en prenant la vue du dessus.</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200">
                <a:latin typeface="Times New Roman"/>
                <a:ea typeface="Times New Roman"/>
                <a:cs typeface="Times New Roman"/>
                <a:sym typeface="Times New Roman"/>
              </a:rPr>
              <a:t>Nous avons pris comme sujet la gravure laser, du thème Matières et Formes, et avons tenté de répondre à la problématique “Comment fonctionne une gravure laser ?”. Pour ce faire, nous nous sommes informés grâce à de nombreuses ressources en ligne, et avons mis au point notre propre machine de gravure laser, en s’inspirant notamment de projets DIY, ce qui veut dire Do It Yourself, soit fait le toi-même.</a:t>
            </a:r>
            <a:endParaRPr sz="1200"/>
          </a:p>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200">
                <a:latin typeface="Times New Roman"/>
                <a:ea typeface="Times New Roman"/>
                <a:cs typeface="Times New Roman"/>
                <a:sym typeface="Times New Roman"/>
              </a:rPr>
              <a:t>Il ne reste plus qu'à lancez la simulation, et on peut désormais admirer notre petit chef d’oeuvre !</a:t>
            </a:r>
            <a:endParaRPr sz="12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fr" sz="1200">
                <a:latin typeface="Times New Roman"/>
                <a:ea typeface="Times New Roman"/>
                <a:cs typeface="Times New Roman"/>
                <a:sym typeface="Times New Roman"/>
              </a:rPr>
              <a:t>En résumé, après avoir choisis une image, Inkscape se charge de générer son tracé vectorielle en G-Code, CAMotics en réalise une simulation, et si le code est correct, il est envoyée à l’Arduino qui commandera le mouvement des moteurs.</a:t>
            </a:r>
            <a:r>
              <a:rPr lang="fr">
                <a:latin typeface="Times New Roman"/>
                <a:ea typeface="Times New Roman"/>
                <a:cs typeface="Times New Roman"/>
                <a:sym typeface="Times New Roman"/>
              </a:rPr>
              <a:t> </a:t>
            </a:r>
            <a:r>
              <a:rPr lang="fr" sz="1200">
                <a:latin typeface="Times New Roman"/>
                <a:ea typeface="Times New Roman"/>
                <a:cs typeface="Times New Roman"/>
                <a:sym typeface="Times New Roman"/>
              </a:rPr>
              <a:t>On possède désormais le tracé d’une image sous forme de G-Code, il est temps de la mettre en pratique.</a:t>
            </a:r>
            <a:endParaRPr sz="12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i="1" lang="fr" sz="1200">
                <a:solidFill>
                  <a:srgbClr val="0000FF"/>
                </a:solidFill>
                <a:latin typeface="Times New Roman"/>
                <a:ea typeface="Times New Roman"/>
                <a:cs typeface="Times New Roman"/>
                <a:sym typeface="Times New Roman"/>
              </a:rPr>
              <a:t>*Guillaume* </a:t>
            </a:r>
            <a:r>
              <a:rPr lang="fr" sz="1200">
                <a:latin typeface="Times New Roman"/>
                <a:ea typeface="Times New Roman"/>
                <a:cs typeface="Times New Roman"/>
                <a:sym typeface="Times New Roman"/>
              </a:rPr>
              <a:t>Après avoir reçu le G-code d’une image, on passe maintenant à la partie mécanique qui traitera et utilisera les informations reçus. Nous verrons le traitement avec l’Arduino, puis les moteurs pas-à-pas, et ensuite le support physique utilisé. </a:t>
            </a:r>
            <a:endParaRPr sz="1200">
              <a:latin typeface="Times New Roman"/>
              <a:ea typeface="Times New Roman"/>
              <a:cs typeface="Times New Roman"/>
              <a:sym typeface="Times New Roman"/>
            </a:endParaRPr>
          </a:p>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200" u="sng">
                <a:solidFill>
                  <a:srgbClr val="20124D"/>
                </a:solidFill>
                <a:latin typeface="Times New Roman"/>
                <a:ea typeface="Times New Roman"/>
                <a:cs typeface="Times New Roman"/>
                <a:sym typeface="Times New Roman"/>
              </a:rPr>
              <a:t>a) Arduino</a:t>
            </a:r>
            <a:endParaRPr sz="1200" u="sng">
              <a:solidFill>
                <a:srgbClr val="20124D"/>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fr" sz="1200">
                <a:latin typeface="Times New Roman"/>
                <a:ea typeface="Times New Roman"/>
                <a:cs typeface="Times New Roman"/>
                <a:sym typeface="Times New Roman"/>
              </a:rPr>
              <a:t>Pour réaliser ce projet, un Arduino Uno monté sur une carte Eleskmaker, spécialement conçu pour les moteurs pas à pas sur les axes x,y et le laser, ont été nécessaire. Pour évidemment ne pas créer de court-circuit nous avons vérifié les bornes des moteurs et ceux de la carte, ayant toute les informations nécessaires au câblage. Une fois le câblage finit il nous reste une étape avant que notre machine fonctionne: la programmation. </a:t>
            </a:r>
            <a:endParaRPr sz="1200">
              <a:latin typeface="Times New Roman"/>
              <a:ea typeface="Times New Roman"/>
              <a:cs typeface="Times New Roman"/>
              <a:sym typeface="Times New Roman"/>
            </a:endParaRPr>
          </a:p>
          <a:p>
            <a:pPr indent="457200" lvl="0" marL="0" rtl="0" algn="just">
              <a:lnSpc>
                <a:spcPct val="115000"/>
              </a:lnSpc>
              <a:spcBef>
                <a:spcPts val="0"/>
              </a:spcBef>
              <a:spcAft>
                <a:spcPts val="0"/>
              </a:spcAft>
              <a:buNone/>
            </a:pPr>
            <a:r>
              <a:rPr lang="fr" sz="1200">
                <a:latin typeface="Times New Roman"/>
                <a:ea typeface="Times New Roman"/>
                <a:cs typeface="Times New Roman"/>
                <a:sym typeface="Times New Roman"/>
              </a:rPr>
              <a:t>Notre Arduino Uno est la carte qui recevra le programme. Rien ne sert de mettre le même programme dans les deux cartes cartes car l’Arduino Uno est montée sur la deuxième carte. Lors de la programmation nous avons remarqué que notre carte fonctionnait en 16eme de pas c’est à dire que par impulsion il bougeait 1/16eme fois moins vite que pour 1 pas normal en augmentant les délais on réussi à le faire bouger comme on le souhaite. Le programme Arduino consiste à faire bouger sur les axes x et y donc tracer des figures, ou bien graver des figures simples pour l’instant. </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fr" sz="1200">
                <a:latin typeface="Times New Roman"/>
                <a:ea typeface="Times New Roman"/>
                <a:cs typeface="Times New Roman"/>
                <a:sym typeface="Times New Roman"/>
              </a:rPr>
              <a:t>=Ci-joint l’</a:t>
            </a:r>
            <a:r>
              <a:rPr lang="fr" sz="1200" u="sng">
                <a:latin typeface="Times New Roman"/>
                <a:ea typeface="Times New Roman"/>
                <a:cs typeface="Times New Roman"/>
                <a:sym typeface="Times New Roman"/>
              </a:rPr>
              <a:t>algorigramme</a:t>
            </a:r>
            <a:r>
              <a:rPr lang="fr" sz="1200">
                <a:latin typeface="Times New Roman"/>
                <a:ea typeface="Times New Roman"/>
                <a:cs typeface="Times New Roman"/>
                <a:sym typeface="Times New Roman"/>
              </a:rPr>
              <a:t> de notre programme effectuant un tracé simple d’une droite avec le moteur de l’axe x: </a:t>
            </a:r>
            <a:r>
              <a:rPr lang="fr" sz="1200">
                <a:solidFill>
                  <a:srgbClr val="274E13"/>
                </a:solidFill>
                <a:latin typeface="Times New Roman"/>
                <a:ea typeface="Times New Roman"/>
                <a:cs typeface="Times New Roman"/>
                <a:sym typeface="Times New Roman"/>
              </a:rPr>
              <a:t>(enlever loop tant que mettre fleche dessous oubliez pas de mettre des flèches)</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200" u="sng">
                <a:solidFill>
                  <a:srgbClr val="20124D"/>
                </a:solidFill>
                <a:latin typeface="Times New Roman"/>
                <a:ea typeface="Times New Roman"/>
                <a:cs typeface="Times New Roman"/>
                <a:sym typeface="Times New Roman"/>
              </a:rPr>
              <a:t>b) Moteurs pas-à-pas</a:t>
            </a:r>
            <a:endParaRPr sz="1200">
              <a:latin typeface="Times New Roman"/>
              <a:ea typeface="Times New Roman"/>
              <a:cs typeface="Times New Roman"/>
              <a:sym typeface="Times New Roman"/>
            </a:endParaRPr>
          </a:p>
          <a:p>
            <a:pPr indent="457200" lvl="0" marL="0" rtl="0" algn="just">
              <a:lnSpc>
                <a:spcPct val="115000"/>
              </a:lnSpc>
              <a:spcBef>
                <a:spcPts val="0"/>
              </a:spcBef>
              <a:spcAft>
                <a:spcPts val="0"/>
              </a:spcAft>
              <a:buNone/>
            </a:pPr>
            <a:r>
              <a:rPr lang="fr" sz="1200">
                <a:latin typeface="Times New Roman"/>
                <a:ea typeface="Times New Roman"/>
                <a:cs typeface="Times New Roman"/>
                <a:sym typeface="Times New Roman"/>
              </a:rPr>
              <a:t>La base de notre projet se comporte principalement sur 2 moteurs pas-à-pas.</a:t>
            </a:r>
            <a:r>
              <a:rPr b="1" lang="fr" sz="1200">
                <a:latin typeface="Times New Roman"/>
                <a:ea typeface="Times New Roman"/>
                <a:cs typeface="Times New Roman"/>
                <a:sym typeface="Times New Roman"/>
              </a:rPr>
              <a:t> </a:t>
            </a:r>
            <a:r>
              <a:rPr lang="fr" sz="1200">
                <a:latin typeface="Times New Roman"/>
                <a:ea typeface="Times New Roman"/>
                <a:cs typeface="Times New Roman"/>
                <a:sym typeface="Times New Roman"/>
              </a:rPr>
              <a:t>Un moteur contrôlant l’axe X et un autre pour l’axe Y, c’est-à-dire mouvement bas, haut, droite et gauche. On a à notre disposition 2 moteurs de 400 pas, autrement dit pour faire 1 tour sur lui même ce moteur aura besoin de 400 impulsions. En degrés pour faire 360° donc 1 tour par impulsion le moteur tournera de 0.9°. Moteur pas à pas, à chaque impulsion reçue le moteur tourne d’un degrés précis (cette valeur dépend du nombre de pas du moteur) Par exemple pour un moteur de 200 pas donc 200 impulsions pour lui faire faire 1 tour 360° (360/200= 1,8) Par impulsion il fera 1,8°.</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200">
                <a:latin typeface="Times New Roman"/>
                <a:ea typeface="Times New Roman"/>
                <a:cs typeface="Times New Roman"/>
                <a:sym typeface="Times New Roman"/>
              </a:rPr>
              <a:t>Notre support est un ancien plateau en acier de 28cm de largeur et de 40cm de longueur. Ce plateau provient d’un ancien projet qui consistait à faire des dessins de manière autonome comme pour notre projet mais à la place du crayon nous avons un laser qui grave.</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i="1" lang="fr" sz="1200">
                <a:solidFill>
                  <a:srgbClr val="0000FF"/>
                </a:solidFill>
                <a:latin typeface="Times New Roman"/>
                <a:ea typeface="Times New Roman"/>
                <a:cs typeface="Times New Roman"/>
                <a:sym typeface="Times New Roman"/>
              </a:rPr>
              <a:t>*Guillyann* </a:t>
            </a:r>
            <a:r>
              <a:rPr lang="fr" sz="1200">
                <a:latin typeface="Times New Roman"/>
                <a:ea typeface="Times New Roman"/>
                <a:cs typeface="Times New Roman"/>
                <a:sym typeface="Times New Roman"/>
              </a:rPr>
              <a:t>Le laser est la pièce maitresse de notre gravure. Nous allons vous en faire une présentation, démontrez son fonctionnement, et comment nous l’avons utilisés pour notre projet.</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fr" sz="1200">
                <a:latin typeface="Times New Roman"/>
                <a:ea typeface="Times New Roman"/>
                <a:cs typeface="Times New Roman"/>
                <a:sym typeface="Times New Roman"/>
              </a:rPr>
              <a:t>Un LASER, acronyme de l'anglais </a:t>
            </a:r>
            <a:r>
              <a:rPr i="1" lang="fr" sz="1200">
                <a:latin typeface="Times New Roman"/>
                <a:ea typeface="Times New Roman"/>
                <a:cs typeface="Times New Roman"/>
                <a:sym typeface="Times New Roman"/>
              </a:rPr>
              <a:t>Light Amplification by Stimulated Emission of Radiation</a:t>
            </a:r>
            <a:r>
              <a:rPr lang="fr" sz="1200">
                <a:latin typeface="Times New Roman"/>
                <a:ea typeface="Times New Roman"/>
                <a:cs typeface="Times New Roman"/>
                <a:sym typeface="Times New Roman"/>
              </a:rPr>
              <a:t>, est un appareil qui produit un rayonnement lumineux</a:t>
            </a:r>
            <a:r>
              <a:rPr lang="fr" sz="1200">
                <a:solidFill>
                  <a:srgbClr val="222222"/>
                </a:solidFill>
                <a:highlight>
                  <a:srgbClr val="FFFFFF"/>
                </a:highlight>
                <a:latin typeface="Times New Roman"/>
                <a:ea typeface="Times New Roman"/>
                <a:cs typeface="Times New Roman"/>
                <a:sym typeface="Times New Roman"/>
              </a:rPr>
              <a:t>. Il portait autrefois le nom de maser optique, avec comme principal différence l’émission de micro-ondes invisibles à l’oeil nu comparés aux ondes du laser qui sont bien visibles. </a:t>
            </a:r>
            <a:endParaRPr sz="1200">
              <a:solidFill>
                <a:srgbClr val="222222"/>
              </a:solidFill>
              <a:highlight>
                <a:srgbClr val="FFFFFF"/>
              </a:highlight>
              <a:latin typeface="Times New Roman"/>
              <a:ea typeface="Times New Roman"/>
              <a:cs typeface="Times New Roman"/>
              <a:sym typeface="Times New Roman"/>
            </a:endParaRPr>
          </a:p>
          <a:p>
            <a:pPr indent="0" lvl="0" marL="0" rtl="0">
              <a:lnSpc>
                <a:spcPct val="115000"/>
              </a:lnSpc>
              <a:spcBef>
                <a:spcPts val="0"/>
              </a:spcBef>
              <a:spcAft>
                <a:spcPts val="0"/>
              </a:spcAft>
              <a:buNone/>
            </a:pPr>
            <a:r>
              <a:rPr lang="fr" sz="1200">
                <a:solidFill>
                  <a:srgbClr val="222222"/>
                </a:solidFill>
                <a:highlight>
                  <a:srgbClr val="FFFFFF"/>
                </a:highlight>
                <a:latin typeface="Times New Roman"/>
                <a:ea typeface="Times New Roman"/>
                <a:cs typeface="Times New Roman"/>
                <a:sym typeface="Times New Roman"/>
              </a:rPr>
              <a:t>Il existe différents types de lasers : </a:t>
            </a:r>
            <a:endParaRPr sz="1200">
              <a:solidFill>
                <a:srgbClr val="222222"/>
              </a:solidFill>
              <a:highlight>
                <a:srgbClr val="FFFFFF"/>
              </a:highlight>
              <a:latin typeface="Times New Roman"/>
              <a:ea typeface="Times New Roman"/>
              <a:cs typeface="Times New Roman"/>
              <a:sym typeface="Times New Roman"/>
            </a:endParaRPr>
          </a:p>
          <a:p>
            <a:pPr indent="-304800" lvl="0" marL="457200" rtl="0">
              <a:lnSpc>
                <a:spcPct val="115000"/>
              </a:lnSpc>
              <a:spcBef>
                <a:spcPts val="0"/>
              </a:spcBef>
              <a:spcAft>
                <a:spcPts val="0"/>
              </a:spcAft>
              <a:buClr>
                <a:srgbClr val="222222"/>
              </a:buClr>
              <a:buSzPts val="1200"/>
              <a:buFont typeface="Times New Roman"/>
              <a:buChar char="●"/>
            </a:pPr>
            <a:r>
              <a:rPr lang="fr" sz="1200">
                <a:solidFill>
                  <a:srgbClr val="222222"/>
                </a:solidFill>
                <a:highlight>
                  <a:srgbClr val="FFFFFF"/>
                </a:highlight>
                <a:latin typeface="Times New Roman"/>
                <a:ea typeface="Times New Roman"/>
                <a:cs typeface="Times New Roman"/>
                <a:sym typeface="Times New Roman"/>
              </a:rPr>
              <a:t>le laser à gaz, </a:t>
            </a:r>
            <a:endParaRPr sz="1200">
              <a:solidFill>
                <a:srgbClr val="222222"/>
              </a:solidFill>
              <a:highlight>
                <a:srgbClr val="FFFFFF"/>
              </a:highlight>
              <a:latin typeface="Times New Roman"/>
              <a:ea typeface="Times New Roman"/>
              <a:cs typeface="Times New Roman"/>
              <a:sym typeface="Times New Roman"/>
            </a:endParaRPr>
          </a:p>
          <a:p>
            <a:pPr indent="-304800" lvl="0" marL="457200" rtl="0">
              <a:lnSpc>
                <a:spcPct val="115000"/>
              </a:lnSpc>
              <a:spcBef>
                <a:spcPts val="0"/>
              </a:spcBef>
              <a:spcAft>
                <a:spcPts val="0"/>
              </a:spcAft>
              <a:buClr>
                <a:srgbClr val="222222"/>
              </a:buClr>
              <a:buSzPts val="1200"/>
              <a:buFont typeface="Times New Roman"/>
              <a:buChar char="●"/>
            </a:pPr>
            <a:r>
              <a:rPr lang="fr" sz="1200">
                <a:solidFill>
                  <a:srgbClr val="222222"/>
                </a:solidFill>
                <a:highlight>
                  <a:srgbClr val="FFFFFF"/>
                </a:highlight>
                <a:latin typeface="Times New Roman"/>
                <a:ea typeface="Times New Roman"/>
                <a:cs typeface="Times New Roman"/>
                <a:sym typeface="Times New Roman"/>
              </a:rPr>
              <a:t>le laser à semi-conducteurs, </a:t>
            </a:r>
            <a:endParaRPr sz="1200">
              <a:solidFill>
                <a:srgbClr val="222222"/>
              </a:solidFill>
              <a:highlight>
                <a:srgbClr val="FFFFFF"/>
              </a:highlight>
              <a:latin typeface="Times New Roman"/>
              <a:ea typeface="Times New Roman"/>
              <a:cs typeface="Times New Roman"/>
              <a:sym typeface="Times New Roman"/>
            </a:endParaRPr>
          </a:p>
          <a:p>
            <a:pPr indent="-304800" lvl="0" marL="457200" rtl="0">
              <a:lnSpc>
                <a:spcPct val="115000"/>
              </a:lnSpc>
              <a:spcBef>
                <a:spcPts val="0"/>
              </a:spcBef>
              <a:spcAft>
                <a:spcPts val="0"/>
              </a:spcAft>
              <a:buClr>
                <a:srgbClr val="222222"/>
              </a:buClr>
              <a:buSzPts val="1200"/>
              <a:buFont typeface="Times New Roman"/>
              <a:buChar char="●"/>
            </a:pPr>
            <a:r>
              <a:rPr lang="fr" sz="1200">
                <a:solidFill>
                  <a:srgbClr val="222222"/>
                </a:solidFill>
                <a:highlight>
                  <a:srgbClr val="FFFFFF"/>
                </a:highlight>
                <a:latin typeface="Times New Roman"/>
                <a:ea typeface="Times New Roman"/>
                <a:cs typeface="Times New Roman"/>
                <a:sym typeface="Times New Roman"/>
              </a:rPr>
              <a:t>le laser à liquides, </a:t>
            </a:r>
            <a:endParaRPr sz="1200">
              <a:solidFill>
                <a:srgbClr val="222222"/>
              </a:solidFill>
              <a:highlight>
                <a:srgbClr val="FFFFFF"/>
              </a:highlight>
              <a:latin typeface="Times New Roman"/>
              <a:ea typeface="Times New Roman"/>
              <a:cs typeface="Times New Roman"/>
              <a:sym typeface="Times New Roman"/>
            </a:endParaRPr>
          </a:p>
          <a:p>
            <a:pPr indent="-304800" lvl="0" marL="457200" rtl="0">
              <a:lnSpc>
                <a:spcPct val="115000"/>
              </a:lnSpc>
              <a:spcBef>
                <a:spcPts val="0"/>
              </a:spcBef>
              <a:spcAft>
                <a:spcPts val="0"/>
              </a:spcAft>
              <a:buClr>
                <a:srgbClr val="222222"/>
              </a:buClr>
              <a:buSzPts val="1200"/>
              <a:buFont typeface="Times New Roman"/>
              <a:buChar char="●"/>
            </a:pPr>
            <a:r>
              <a:rPr lang="fr" sz="1200">
                <a:solidFill>
                  <a:srgbClr val="222222"/>
                </a:solidFill>
                <a:highlight>
                  <a:srgbClr val="FFFFFF"/>
                </a:highlight>
                <a:latin typeface="Times New Roman"/>
                <a:ea typeface="Times New Roman"/>
                <a:cs typeface="Times New Roman"/>
                <a:sym typeface="Times New Roman"/>
              </a:rPr>
              <a:t>le laser à électrons libres. </a:t>
            </a:r>
            <a:endParaRPr sz="1200">
              <a:solidFill>
                <a:srgbClr val="222222"/>
              </a:solidFill>
              <a:highlight>
                <a:srgbClr val="FFFFFF"/>
              </a:highlight>
              <a:latin typeface="Times New Roman"/>
              <a:ea typeface="Times New Roman"/>
              <a:cs typeface="Times New Roman"/>
              <a:sym typeface="Times New Roman"/>
            </a:endParaRPr>
          </a:p>
          <a:p>
            <a:pPr indent="0" lvl="0" marL="0" rtl="0">
              <a:lnSpc>
                <a:spcPct val="115000"/>
              </a:lnSpc>
              <a:spcBef>
                <a:spcPts val="0"/>
              </a:spcBef>
              <a:spcAft>
                <a:spcPts val="0"/>
              </a:spcAft>
              <a:buNone/>
            </a:pPr>
            <a:r>
              <a:rPr lang="fr" sz="1200">
                <a:solidFill>
                  <a:srgbClr val="222222"/>
                </a:solidFill>
                <a:highlight>
                  <a:srgbClr val="FFFFFF"/>
                </a:highlight>
                <a:latin typeface="Times New Roman"/>
                <a:ea typeface="Times New Roman"/>
                <a:cs typeface="Times New Roman"/>
                <a:sym typeface="Times New Roman"/>
              </a:rPr>
              <a:t>Nous utilisons un laser C02, qui est le premier choix pour une gravure laser.</a:t>
            </a:r>
            <a:endParaRPr sz="1200">
              <a:solidFill>
                <a:srgbClr val="222222"/>
              </a:solidFill>
              <a:highlight>
                <a:srgbClr val="FFFFFF"/>
              </a:highlight>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fr" sz="1200">
                <a:solidFill>
                  <a:srgbClr val="222222"/>
                </a:solidFill>
                <a:highlight>
                  <a:srgbClr val="FFFFFF"/>
                </a:highlight>
                <a:latin typeface="Times New Roman"/>
                <a:ea typeface="Times New Roman"/>
                <a:cs typeface="Times New Roman"/>
                <a:sym typeface="Times New Roman"/>
              </a:rPr>
              <a:t>Le </a:t>
            </a:r>
            <a:r>
              <a:rPr lang="fr" sz="1200">
                <a:solidFill>
                  <a:srgbClr val="222222"/>
                </a:solidFill>
                <a:latin typeface="Times New Roman"/>
                <a:ea typeface="Times New Roman"/>
                <a:cs typeface="Times New Roman"/>
                <a:sym typeface="Times New Roman"/>
              </a:rPr>
              <a:t>faisceau du laser a quatre propriétés intéressantes, qui sont :</a:t>
            </a:r>
            <a:endParaRPr sz="1200">
              <a:solidFill>
                <a:srgbClr val="222222"/>
              </a:solidFill>
              <a:latin typeface="Times New Roman"/>
              <a:ea typeface="Times New Roman"/>
              <a:cs typeface="Times New Roman"/>
              <a:sym typeface="Times New Roman"/>
            </a:endParaRPr>
          </a:p>
          <a:p>
            <a:pPr indent="-304800" lvl="0" marL="457200" rtl="0">
              <a:lnSpc>
                <a:spcPct val="115000"/>
              </a:lnSpc>
              <a:spcBef>
                <a:spcPts val="0"/>
              </a:spcBef>
              <a:spcAft>
                <a:spcPts val="0"/>
              </a:spcAft>
              <a:buClr>
                <a:srgbClr val="222222"/>
              </a:buClr>
              <a:buSzPts val="1200"/>
              <a:buFont typeface="Times New Roman"/>
              <a:buChar char="●"/>
            </a:pPr>
            <a:r>
              <a:rPr lang="fr" sz="1200">
                <a:solidFill>
                  <a:srgbClr val="222222"/>
                </a:solidFill>
                <a:latin typeface="Times New Roman"/>
                <a:ea typeface="Times New Roman"/>
                <a:cs typeface="Times New Roman"/>
                <a:sym typeface="Times New Roman"/>
              </a:rPr>
              <a:t>Monochromatique (qui ne contient qu’une longueur d’onde détermine, une seule couleur )</a:t>
            </a:r>
            <a:endParaRPr sz="1200">
              <a:solidFill>
                <a:srgbClr val="222222"/>
              </a:solidFill>
              <a:latin typeface="Times New Roman"/>
              <a:ea typeface="Times New Roman"/>
              <a:cs typeface="Times New Roman"/>
              <a:sym typeface="Times New Roman"/>
            </a:endParaRPr>
          </a:p>
          <a:p>
            <a:pPr indent="-304800" lvl="0" marL="457200" rtl="0">
              <a:lnSpc>
                <a:spcPct val="115000"/>
              </a:lnSpc>
              <a:spcBef>
                <a:spcPts val="0"/>
              </a:spcBef>
              <a:spcAft>
                <a:spcPts val="0"/>
              </a:spcAft>
              <a:buClr>
                <a:srgbClr val="222222"/>
              </a:buClr>
              <a:buSzPts val="1200"/>
              <a:buFont typeface="Times New Roman"/>
              <a:buChar char="●"/>
            </a:pPr>
            <a:r>
              <a:rPr lang="fr" sz="1200">
                <a:solidFill>
                  <a:srgbClr val="222222"/>
                </a:solidFill>
                <a:latin typeface="Times New Roman"/>
                <a:ea typeface="Times New Roman"/>
                <a:cs typeface="Times New Roman"/>
                <a:sym typeface="Times New Roman"/>
              </a:rPr>
              <a:t>Faisceau directif (on peut pointer un objet)</a:t>
            </a:r>
            <a:endParaRPr sz="1200">
              <a:solidFill>
                <a:srgbClr val="222222"/>
              </a:solidFill>
              <a:latin typeface="Times New Roman"/>
              <a:ea typeface="Times New Roman"/>
              <a:cs typeface="Times New Roman"/>
              <a:sym typeface="Times New Roman"/>
            </a:endParaRPr>
          </a:p>
          <a:p>
            <a:pPr indent="-304800" lvl="0" marL="457200" rtl="0">
              <a:lnSpc>
                <a:spcPct val="115000"/>
              </a:lnSpc>
              <a:spcBef>
                <a:spcPts val="0"/>
              </a:spcBef>
              <a:spcAft>
                <a:spcPts val="0"/>
              </a:spcAft>
              <a:buClr>
                <a:srgbClr val="222222"/>
              </a:buClr>
              <a:buSzPts val="1200"/>
              <a:buFont typeface="Times New Roman"/>
              <a:buChar char="●"/>
            </a:pPr>
            <a:r>
              <a:rPr lang="fr" sz="1200">
                <a:solidFill>
                  <a:srgbClr val="222222"/>
                </a:solidFill>
                <a:latin typeface="Times New Roman"/>
                <a:ea typeface="Times New Roman"/>
                <a:cs typeface="Times New Roman"/>
                <a:sym typeface="Times New Roman"/>
              </a:rPr>
              <a:t>Cohérent (permet de calculer des interférences )</a:t>
            </a:r>
            <a:endParaRPr sz="1200">
              <a:solidFill>
                <a:srgbClr val="222222"/>
              </a:solidFill>
              <a:latin typeface="Times New Roman"/>
              <a:ea typeface="Times New Roman"/>
              <a:cs typeface="Times New Roman"/>
              <a:sym typeface="Times New Roman"/>
            </a:endParaRPr>
          </a:p>
          <a:p>
            <a:pPr indent="-304800" lvl="0" marL="457200" rtl="0">
              <a:lnSpc>
                <a:spcPct val="115000"/>
              </a:lnSpc>
              <a:spcBef>
                <a:spcPts val="0"/>
              </a:spcBef>
              <a:spcAft>
                <a:spcPts val="0"/>
              </a:spcAft>
              <a:buClr>
                <a:srgbClr val="222222"/>
              </a:buClr>
              <a:buSzPts val="1200"/>
              <a:buFont typeface="Times New Roman"/>
              <a:buChar char="●"/>
            </a:pPr>
            <a:r>
              <a:rPr lang="fr" sz="1200">
                <a:solidFill>
                  <a:srgbClr val="222222"/>
                </a:solidFill>
                <a:latin typeface="Times New Roman"/>
                <a:ea typeface="Times New Roman"/>
                <a:cs typeface="Times New Roman"/>
                <a:sym typeface="Times New Roman"/>
              </a:rPr>
              <a:t>Permet des concentrations d'énergie importante</a:t>
            </a:r>
            <a:endParaRPr sz="1200">
              <a:solidFill>
                <a:srgbClr val="222222"/>
              </a:solidFill>
              <a:latin typeface="Times New Roman"/>
              <a:ea typeface="Times New Roman"/>
              <a:cs typeface="Times New Roman"/>
              <a:sym typeface="Times New Roman"/>
            </a:endParaRPr>
          </a:p>
          <a:p>
            <a:pPr indent="0" lvl="0" marL="0" rtl="0">
              <a:lnSpc>
                <a:spcPct val="115000"/>
              </a:lnSpc>
              <a:spcBef>
                <a:spcPts val="0"/>
              </a:spcBef>
              <a:spcAft>
                <a:spcPts val="0"/>
              </a:spcAft>
              <a:buNone/>
            </a:pPr>
            <a:r>
              <a:rPr lang="fr" sz="1200">
                <a:solidFill>
                  <a:srgbClr val="222222"/>
                </a:solidFill>
                <a:latin typeface="Times New Roman"/>
                <a:ea typeface="Times New Roman"/>
                <a:cs typeface="Times New Roman"/>
                <a:sym typeface="Times New Roman"/>
              </a:rPr>
              <a:t>On peut utiliser le laser pour beaucoup de choses, tel calculer une distance, améliorer la précision, découper des matériaux, pointer un objet…</a:t>
            </a:r>
            <a:endParaRPr sz="1200">
              <a:solidFill>
                <a:srgbClr val="222222"/>
              </a:solidFill>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200">
                <a:solidFill>
                  <a:srgbClr val="222222"/>
                </a:solidFill>
                <a:highlight>
                  <a:srgbClr val="FFFFFF"/>
                </a:highlight>
                <a:latin typeface="Times New Roman"/>
                <a:ea typeface="Times New Roman"/>
                <a:cs typeface="Times New Roman"/>
                <a:sym typeface="Times New Roman"/>
              </a:rPr>
              <a:t>L'énergie d'un photon est: E = h ✕ f</a:t>
            </a:r>
            <a:br>
              <a:rPr lang="fr" sz="1200">
                <a:solidFill>
                  <a:srgbClr val="222222"/>
                </a:solidFill>
                <a:highlight>
                  <a:srgbClr val="FFFFFF"/>
                </a:highlight>
                <a:latin typeface="Times New Roman"/>
                <a:ea typeface="Times New Roman"/>
                <a:cs typeface="Times New Roman"/>
                <a:sym typeface="Times New Roman"/>
              </a:rPr>
            </a:br>
            <a:r>
              <a:rPr lang="fr" sz="1200">
                <a:solidFill>
                  <a:srgbClr val="222222"/>
                </a:solidFill>
                <a:highlight>
                  <a:srgbClr val="FFFFFF"/>
                </a:highlight>
                <a:latin typeface="Times New Roman"/>
                <a:ea typeface="Times New Roman"/>
                <a:cs typeface="Times New Roman"/>
                <a:sym typeface="Times New Roman"/>
              </a:rPr>
              <a:t>E: énergie en joule, h: constante de Planck, f : fréquence associée au photon</a:t>
            </a:r>
            <a:br>
              <a:rPr lang="fr" sz="1200">
                <a:solidFill>
                  <a:srgbClr val="222222"/>
                </a:solidFill>
                <a:highlight>
                  <a:srgbClr val="FFFFFF"/>
                </a:highlight>
                <a:latin typeface="Times New Roman"/>
                <a:ea typeface="Times New Roman"/>
                <a:cs typeface="Times New Roman"/>
                <a:sym typeface="Times New Roman"/>
              </a:rPr>
            </a:br>
            <a:r>
              <a:rPr lang="fr" sz="1200">
                <a:solidFill>
                  <a:srgbClr val="222222"/>
                </a:solidFill>
                <a:highlight>
                  <a:srgbClr val="FFFFFF"/>
                </a:highlight>
                <a:latin typeface="Times New Roman"/>
                <a:ea typeface="Times New Roman"/>
                <a:cs typeface="Times New Roman"/>
                <a:sym typeface="Times New Roman"/>
              </a:rPr>
              <a:t>Remarque: on utilise l'électron volt (eV) comme unité d'énergie </a:t>
            </a:r>
            <a:endParaRPr sz="1200">
              <a:solidFill>
                <a:srgbClr val="222222"/>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fr" sz="1200">
                <a:solidFill>
                  <a:srgbClr val="222222"/>
                </a:solidFill>
                <a:highlight>
                  <a:srgbClr val="FFFFFF"/>
                </a:highlight>
                <a:latin typeface="Times New Roman"/>
                <a:ea typeface="Times New Roman"/>
                <a:cs typeface="Times New Roman"/>
                <a:sym typeface="Times New Roman"/>
              </a:rPr>
              <a:t>h: 6,3 * 10e-34</a:t>
            </a:r>
            <a:endParaRPr sz="1200">
              <a:solidFill>
                <a:srgbClr val="222222"/>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fr" sz="1200">
                <a:solidFill>
                  <a:srgbClr val="222222"/>
                </a:solidFill>
                <a:highlight>
                  <a:srgbClr val="FFFFFF"/>
                </a:highlight>
                <a:latin typeface="Times New Roman"/>
                <a:ea typeface="Times New Roman"/>
                <a:cs typeface="Times New Roman"/>
                <a:sym typeface="Times New Roman"/>
              </a:rPr>
              <a:t>C: célérité (vitesse de la lumière ) : 3*10e8 m/s </a:t>
            </a:r>
            <a:endParaRPr sz="1200">
              <a:solidFill>
                <a:srgbClr val="222222"/>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fr" sz="1200">
                <a:solidFill>
                  <a:srgbClr val="222222"/>
                </a:solidFill>
                <a:highlight>
                  <a:srgbClr val="FFFFFF"/>
                </a:highlight>
                <a:latin typeface="Times New Roman"/>
                <a:ea typeface="Times New Roman"/>
                <a:cs typeface="Times New Roman"/>
                <a:sym typeface="Times New Roman"/>
              </a:rPr>
              <a:t>E en électronvolt? 1 eV = 1,6 *10e-19</a:t>
            </a:r>
            <a:endParaRPr sz="1200">
              <a:solidFill>
                <a:srgbClr val="222222"/>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fr" sz="1200">
                <a:solidFill>
                  <a:srgbClr val="222222"/>
                </a:solidFill>
                <a:highlight>
                  <a:srgbClr val="FFFFFF"/>
                </a:highlight>
                <a:latin typeface="Times New Roman"/>
                <a:ea typeface="Times New Roman"/>
                <a:cs typeface="Times New Roman"/>
                <a:sym typeface="Times New Roman"/>
              </a:rPr>
              <a:t>F: fréquence ( T: période )</a:t>
            </a:r>
            <a:endParaRPr sz="1200">
              <a:solidFill>
                <a:srgbClr val="222222"/>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fr" sz="1200">
                <a:solidFill>
                  <a:srgbClr val="222222"/>
                </a:solidFill>
                <a:highlight>
                  <a:srgbClr val="FFFFFF"/>
                </a:highlight>
                <a:latin typeface="Times New Roman"/>
                <a:ea typeface="Times New Roman"/>
                <a:cs typeface="Times New Roman"/>
                <a:sym typeface="Times New Roman"/>
              </a:rPr>
              <a:t>La longueur d’onde du rayon émis par le laser est </a:t>
            </a:r>
            <a:r>
              <a:rPr lang="fr" sz="1200">
                <a:solidFill>
                  <a:srgbClr val="545454"/>
                </a:solidFill>
                <a:highlight>
                  <a:srgbClr val="FFFFFF"/>
                </a:highlight>
                <a:latin typeface="Times New Roman"/>
                <a:ea typeface="Times New Roman"/>
                <a:cs typeface="Times New Roman"/>
                <a:sym typeface="Times New Roman"/>
              </a:rPr>
              <a:t>λ ( lambda)= c/f </a:t>
            </a:r>
            <a:endParaRPr sz="1200">
              <a:solidFill>
                <a:srgbClr val="222222"/>
              </a:solidFill>
              <a:latin typeface="Times New Roman"/>
              <a:ea typeface="Times New Roman"/>
              <a:cs typeface="Times New Roman"/>
              <a:sym typeface="Times New Roman"/>
            </a:endParaRPr>
          </a:p>
          <a:p>
            <a:pPr indent="0" lvl="0" marL="0" rtl="0">
              <a:spcBef>
                <a:spcPts val="0"/>
              </a:spcBef>
              <a:spcAft>
                <a:spcPts val="0"/>
              </a:spcAft>
              <a:buNone/>
            </a:pPr>
            <a:r>
              <a:t/>
            </a:r>
            <a:endParaRPr sz="1200">
              <a:solidFill>
                <a:srgbClr val="222222"/>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b="1" i="1" lang="fr" sz="1200">
                <a:solidFill>
                  <a:srgbClr val="0000FF"/>
                </a:solidFill>
                <a:latin typeface="Times New Roman"/>
                <a:ea typeface="Times New Roman"/>
                <a:cs typeface="Times New Roman"/>
                <a:sym typeface="Times New Roman"/>
              </a:rPr>
              <a:t>*Guillaume*</a:t>
            </a:r>
            <a:r>
              <a:rPr lang="fr" sz="1200">
                <a:latin typeface="Times New Roman"/>
                <a:ea typeface="Times New Roman"/>
                <a:cs typeface="Times New Roman"/>
                <a:sym typeface="Times New Roman"/>
              </a:rPr>
              <a:t> La gravure laser est une technologie permettant de personnaliser le design d’un produit en gravant un motif sur sa surface. Il s’agit d’un sous-domaine d’application du laser, avec le marquage et la découpe laser. Dans le monde professionnelle, cette technologie peut être utilisé de différentes manières dans tous les domaines, pour graver par exemple un numéro de série, un motif ou même une photo. </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fr" sz="1200">
                <a:solidFill>
                  <a:srgbClr val="222222"/>
                </a:solidFill>
                <a:highlight>
                  <a:srgbClr val="FFFFFF"/>
                </a:highlight>
                <a:latin typeface="Times New Roman"/>
                <a:ea typeface="Times New Roman"/>
                <a:cs typeface="Times New Roman"/>
                <a:sym typeface="Times New Roman"/>
              </a:rPr>
              <a:t>Le laser possède une émission de photon quand la particule passe d’un état excité à un état non excité. Quand le laser libère son énergie il libère des photons. La lumière est constituée de particules de photons. Dans notre cas nous allons utiliser l’émission simultané, car on contrôle le processus, l'énergie et la direction de l'émission, au contraire de l’émission spontanée, qui est incontrôlable. Pour l’émission simultané, on stimule le milieu actif en envoyant un photon, deux photons sont émis ils ont la même  énergie, ils sont en phase et ont la même  direction. Il faut savoir que l'état d'énergie fondamentale est de -13,6 électronvolt, pour que les photons soient excités ils doivent passer  d’un état fondamentale à un état excité.   </a:t>
            </a:r>
            <a:endParaRPr sz="1200">
              <a:solidFill>
                <a:srgbClr val="222222"/>
              </a:solidFill>
              <a:highlight>
                <a:srgbClr val="FFFFFF"/>
              </a:highlight>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fr" sz="1200">
                <a:solidFill>
                  <a:srgbClr val="222222"/>
                </a:solidFill>
                <a:highlight>
                  <a:srgbClr val="FFFFFF"/>
                </a:highlight>
                <a:latin typeface="Times New Roman"/>
                <a:ea typeface="Times New Roman"/>
                <a:cs typeface="Times New Roman"/>
                <a:sym typeface="Times New Roman"/>
              </a:rPr>
              <a:t>Un Laser est composé d'électrodes alimentés par une source d'énergie (pile,batterie...) , de miroirs réfléchissant ou semi-réfléchissants et d'un milieu actif.</a:t>
            </a:r>
            <a:endParaRPr sz="1200">
              <a:solidFill>
                <a:srgbClr val="222222"/>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fr" sz="1200">
                <a:solidFill>
                  <a:srgbClr val="222222"/>
                </a:solidFill>
                <a:highlight>
                  <a:srgbClr val="FFFFFF"/>
                </a:highlight>
                <a:latin typeface="Times New Roman"/>
                <a:ea typeface="Times New Roman"/>
                <a:cs typeface="Times New Roman"/>
                <a:sym typeface="Times New Roman"/>
              </a:rPr>
              <a:t>Les électrodes servent à exciter le milieu actif, les miroirs servent à amplifier le rayon. Si le rayon n'a pas assez d'énergie, il rebondit sur les miroir jusqu'à ce qu'il ait assez d'énergie pour traverser le miroir réfléchissant.</a:t>
            </a:r>
            <a:endParaRPr sz="1200">
              <a:solidFill>
                <a:srgbClr val="222222"/>
              </a:solidFill>
              <a:highlight>
                <a:srgbClr val="FFFFFF"/>
              </a:highlight>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200">
                <a:solidFill>
                  <a:srgbClr val="222222"/>
                </a:solidFill>
                <a:highlight>
                  <a:srgbClr val="FFFFFF"/>
                </a:highlight>
                <a:latin typeface="Times New Roman"/>
                <a:ea typeface="Times New Roman"/>
                <a:cs typeface="Times New Roman"/>
                <a:sym typeface="Times New Roman"/>
              </a:rPr>
              <a:t>Notre laser est fait de métal et pèse 18g. Il possède une longueur d'onde de 405nm, donc il émet la couleur violette. Il est équipé d’une grande précision grâce à sa stabilité, qui le rend très facile à utiliser. Il peut aussi couper des matériaux tels que le papier, PVC et d’autre matériaux inflammables. Ce laser chauffe les matériaux a une chaleur de 500°C, il a une puissance de 1500mW pour 5V, de 0,8 à 1A. Dans la gravure laser, le matériau est chauffé si fort par le faisceau laser que selon la durée d'exposition la couleur change ce qui crée un contraste, ou le matériau s'évapore ou brûle. La gravure laser ainsi réalisée est permanente et très résistante à l'abrasion.</a:t>
            </a:r>
            <a:endParaRPr sz="1200">
              <a:solidFill>
                <a:srgbClr val="222222"/>
              </a:solidFill>
              <a:highlight>
                <a:srgbClr val="FFFFFF"/>
              </a:highlight>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fr" sz="1200">
                <a:latin typeface="Times New Roman"/>
                <a:ea typeface="Times New Roman"/>
                <a:cs typeface="Times New Roman"/>
                <a:sym typeface="Times New Roman"/>
              </a:rPr>
              <a:t>La chose que nous apprend donc est comment a été réalisé notre projet de cette année c’est-à-dire le graveur laser et comment il fonctionne. Cette machine fonctionne du côté physique grâce à ses 2 moteurs pas à pas et les cartes Eleskmaker et arduino uno. Puis du côté numérique avec le logiciel Gcode et le programme arduino que nous avons réalisé avec notre professeur. Cela se passe donc en plusieurs étapes, en 5 étapes plus exactement. Tout d’abord choisir l’image que l’on souhaite graver, en la faisant passer par un logiciel qui vectorise les images. Puis injecter le schéma reçu aux cartes qui s’occuperont du traçage de la gravure. Le laser se met en marche on patiente et nous voilà avec notre bois, papier ou carton graver avec le motif choisi. Aujourd’hui le laser serait-il plus ou moins efficace que la gravure d’une autre méthode telle que la gravure mécanique ? </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200">
                <a:latin typeface="Times New Roman"/>
                <a:ea typeface="Times New Roman"/>
                <a:cs typeface="Times New Roman"/>
                <a:sym typeface="Times New Roman"/>
              </a:rPr>
              <a:t>Elle possède de nombreux avantages par rapport à la gravure mécanique. Le laser permet de graver avec précision sur une énorme quantité de matériaux, tel que le bois, le verre, le plastique, le textile, le carton, le papier, etc… Il n’y a également pas de contact avec le matériel, ce qui limite l’usure des outils, et est en général très économique.</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b="1" i="1" lang="fr" sz="1200">
                <a:solidFill>
                  <a:srgbClr val="0000FF"/>
                </a:solidFill>
                <a:latin typeface="Times New Roman"/>
                <a:ea typeface="Times New Roman"/>
                <a:cs typeface="Times New Roman"/>
                <a:sym typeface="Times New Roman"/>
              </a:rPr>
              <a:t>*Guillyann*</a:t>
            </a:r>
            <a:r>
              <a:rPr lang="fr" sz="1200">
                <a:latin typeface="Times New Roman"/>
                <a:ea typeface="Times New Roman"/>
                <a:cs typeface="Times New Roman"/>
                <a:sym typeface="Times New Roman"/>
              </a:rPr>
              <a:t> Il existe deux types de gravure laser : la gravure de trame et la gravure vectorielle. Le premier consiste à graver ligne par ligne, point par point tel de nombreuses imprimante 3D, tandis que le dernier consiste à graver vecteur par vecteur. C’est la gravure vectorielle que nous avons choisis, aussi souvent appelée « rainurage », qui permet de graver de fines lignes et est également plus rapide.</a:t>
            </a:r>
            <a:endParaRPr sz="1200">
              <a:latin typeface="Times New Roman"/>
              <a:ea typeface="Times New Roman"/>
              <a:cs typeface="Times New Roman"/>
              <a:sym typeface="Times New Roman"/>
            </a:endParaRPr>
          </a:p>
          <a:p>
            <a:pPr indent="457200" lvl="0" marL="0" rtl="0" algn="just">
              <a:lnSpc>
                <a:spcPct val="115000"/>
              </a:lnSpc>
              <a:spcBef>
                <a:spcPts val="0"/>
              </a:spcBef>
              <a:spcAft>
                <a:spcPts val="0"/>
              </a:spcAft>
              <a:buNone/>
            </a:pPr>
            <a:r>
              <a:rPr lang="fr" sz="1200">
                <a:latin typeface="Times New Roman"/>
                <a:ea typeface="Times New Roman"/>
                <a:cs typeface="Times New Roman"/>
                <a:sym typeface="Times New Roman"/>
              </a:rPr>
              <a:t>C’est ainsi que nous nous posons la question sur le fonctionnement d’une tel technologie : comment fonctionne une gravure laser ?</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200">
                <a:latin typeface="Times New Roman"/>
                <a:ea typeface="Times New Roman"/>
                <a:cs typeface="Times New Roman"/>
                <a:sym typeface="Times New Roman"/>
              </a:rPr>
              <a:t>Penchons nous d’abord sur la chaîne d’énergie et d’information de notre projet. Un code est envoyée à l’Arduino, qui contrôle l’interrupteur du laser, ainsi que deux contrôleurs pas-à-pas. Les moteurs agissant sur les poulies/câbles permettent de déplacer le laser, qui va graver un support. Tout cela est alimenté en électricité, et on possède un retour via un écran.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200">
                <a:latin typeface="Times New Roman"/>
                <a:ea typeface="Times New Roman"/>
                <a:cs typeface="Times New Roman"/>
                <a:sym typeface="Times New Roman"/>
              </a:rPr>
              <a:t>Nous étudierons en détails l’ensemble de fonctionnement à travers cette présentation. Tout d’abord, la partie numérique et la réalisation du G-Code, ensuite la partie mécanique avec les moteurs et l’Arduino, pour finir sur le fonctionnement du laser. </a:t>
            </a:r>
            <a:endParaRPr sz="1200">
              <a:latin typeface="Times New Roman"/>
              <a:ea typeface="Times New Roman"/>
              <a:cs typeface="Times New Roman"/>
              <a:sym typeface="Times New Roman"/>
            </a:endParaRPr>
          </a:p>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i="1" lang="fr" sz="1200">
                <a:solidFill>
                  <a:srgbClr val="0000FF"/>
                </a:solidFill>
                <a:latin typeface="Times New Roman"/>
                <a:ea typeface="Times New Roman"/>
                <a:cs typeface="Times New Roman"/>
                <a:sym typeface="Times New Roman"/>
              </a:rPr>
              <a:t>*Julien*  </a:t>
            </a:r>
            <a:r>
              <a:rPr lang="fr" sz="1200">
                <a:latin typeface="Times New Roman"/>
                <a:ea typeface="Times New Roman"/>
                <a:cs typeface="Times New Roman"/>
                <a:sym typeface="Times New Roman"/>
              </a:rPr>
              <a:t>La toute première étape de notre chaîne d’énergie et d’information, qui consiste à acquérir l’information, est intitulé G-Code. Dans cette partie, nous verrons  qu’est-ce qu’un G-Code, les logiciels utilisés pour en créer un, et un exemple de sa réalisation.</a:t>
            </a:r>
            <a:endParaRPr sz="12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200">
                <a:latin typeface="Times New Roman"/>
                <a:ea typeface="Times New Roman"/>
                <a:cs typeface="Times New Roman"/>
                <a:sym typeface="Times New Roman"/>
              </a:rPr>
              <a:t>Pour notre projet, nous avons choisi d’utiliser la gravure laser principalement pour graver une image sur une feuille de papier. Après avoir choisi l’image/le motif voulu, il faut envoyer un programme aux moteurs pas-à-pas, leur indiquant les informations nécessaires à la réalisation du dessin, tels que : les types de mouvements à exécuter (droites, cercle, etc…), les coordonnées sur les axes X et Y, ainsi que lever ou abaisser le laser à des moments précis. Le G-Code est le langage de programmation utilisés pour contrôler les mouvements que la machine, ici les moteurs pas-à-pas, va effectuer. Les moteurs pas-à-pas alors commandés numériquement, sont donc des machines CNC, </a:t>
            </a:r>
            <a:r>
              <a:rPr i="1" lang="fr" sz="1200">
                <a:latin typeface="Times New Roman"/>
                <a:ea typeface="Times New Roman"/>
                <a:cs typeface="Times New Roman"/>
                <a:sym typeface="Times New Roman"/>
              </a:rPr>
              <a:t> </a:t>
            </a:r>
            <a:r>
              <a:rPr lang="fr" sz="1200">
                <a:latin typeface="Times New Roman"/>
                <a:ea typeface="Times New Roman"/>
                <a:cs typeface="Times New Roman"/>
                <a:sym typeface="Times New Roman"/>
              </a:rPr>
              <a:t>car l’ordinateur leur fournit un programme qui les font fonctionner. CNC signifie </a:t>
            </a:r>
            <a:r>
              <a:rPr i="1" lang="fr" sz="1200">
                <a:latin typeface="Times New Roman"/>
                <a:ea typeface="Times New Roman"/>
                <a:cs typeface="Times New Roman"/>
                <a:sym typeface="Times New Roman"/>
              </a:rPr>
              <a:t>Computer Numerical Control ou Commande Numérique par Ordinateur</a:t>
            </a:r>
            <a:r>
              <a:rPr lang="fr" sz="1200">
                <a:latin typeface="Times New Roman"/>
                <a:ea typeface="Times New Roman"/>
                <a:cs typeface="Times New Roman"/>
                <a:sym typeface="Times New Roman"/>
              </a:rPr>
              <a:t> en français.</a:t>
            </a:r>
            <a:endParaRPr sz="1200">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ise en page personnalisée">
  <p:cSld name="AUTOLAYOUT">
    <p:bg>
      <p:bgPr>
        <a:solidFill>
          <a:srgbClr val="FFFFFF"/>
        </a:solidFill>
      </p:bgPr>
    </p:bg>
    <p:spTree>
      <p:nvGrpSpPr>
        <p:cNvPr id="50" name="Shape 50"/>
        <p:cNvGrpSpPr/>
        <p:nvPr/>
      </p:nvGrpSpPr>
      <p:grpSpPr>
        <a:xfrm>
          <a:off x="0" y="0"/>
          <a:ext cx="0" cy="0"/>
          <a:chOff x="0" y="0"/>
          <a:chExt cx="0" cy="0"/>
        </a:xfrm>
      </p:grpSpPr>
      <p:sp>
        <p:nvSpPr>
          <p:cNvPr id="51" name="Shape 51"/>
          <p:cNvSpPr/>
          <p:nvPr/>
        </p:nvSpPr>
        <p:spPr>
          <a:xfrm>
            <a:off x="0" y="0"/>
            <a:ext cx="9144000" cy="5143500"/>
          </a:xfrm>
          <a:prstGeom prst="rect">
            <a:avLst/>
          </a:prstGeom>
          <a:solidFill>
            <a:srgbClr val="434343"/>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2" name="Shape 52"/>
          <p:cNvSpPr/>
          <p:nvPr/>
        </p:nvSpPr>
        <p:spPr>
          <a:xfrm>
            <a:off x="2355525" y="312600"/>
            <a:ext cx="4518300" cy="4518300"/>
          </a:xfrm>
          <a:prstGeom prst="ellipse">
            <a:avLst/>
          </a:prstGeom>
          <a:noFill/>
          <a:ln cap="flat" cmpd="sng" w="762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p:nvPr/>
        </p:nvSpPr>
        <p:spPr>
          <a:xfrm>
            <a:off x="2581178" y="538253"/>
            <a:ext cx="4066800" cy="4066800"/>
          </a:xfrm>
          <a:prstGeom prst="ellipse">
            <a:avLst/>
          </a:prstGeom>
          <a:noFill/>
          <a:ln cap="flat" cmpd="sng" w="28575">
            <a:solidFill>
              <a:srgbClr val="EE221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txBox="1"/>
          <p:nvPr>
            <p:ph type="ctrTitle"/>
          </p:nvPr>
        </p:nvSpPr>
        <p:spPr>
          <a:xfrm>
            <a:off x="2857500" y="1679600"/>
            <a:ext cx="3505200" cy="1784100"/>
          </a:xfrm>
          <a:prstGeom prst="rect">
            <a:avLst/>
          </a:prstGeom>
          <a:noFill/>
        </p:spPr>
        <p:txBody>
          <a:bodyPr anchorCtr="0" anchor="ctr" bIns="91425" lIns="91425" spcFirstLastPara="1" rIns="91425" wrap="square" tIns="91425"/>
          <a:lstStyle>
            <a:lvl1pPr lvl="0" algn="ctr">
              <a:lnSpc>
                <a:spcPct val="100000"/>
              </a:lnSpc>
              <a:spcBef>
                <a:spcPts val="0"/>
              </a:spcBef>
              <a:spcAft>
                <a:spcPts val="0"/>
              </a:spcAft>
              <a:buClr>
                <a:srgbClr val="FFFFFF"/>
              </a:buClr>
              <a:buSzPts val="4000"/>
              <a:buNone/>
              <a:defRPr b="1" sz="4000">
                <a:solidFill>
                  <a:srgbClr val="FFFFFF"/>
                </a:solidFill>
              </a:defRPr>
            </a:lvl1pPr>
            <a:lvl2pPr lvl="1" algn="ctr">
              <a:lnSpc>
                <a:spcPct val="100000"/>
              </a:lnSpc>
              <a:spcBef>
                <a:spcPts val="0"/>
              </a:spcBef>
              <a:spcAft>
                <a:spcPts val="0"/>
              </a:spcAft>
              <a:buClr>
                <a:srgbClr val="FFFFFF"/>
              </a:buClr>
              <a:buSzPts val="4000"/>
              <a:buNone/>
              <a:defRPr b="1" sz="4000">
                <a:solidFill>
                  <a:srgbClr val="FFFFFF"/>
                </a:solidFill>
              </a:defRPr>
            </a:lvl2pPr>
            <a:lvl3pPr lvl="2" algn="ctr">
              <a:lnSpc>
                <a:spcPct val="100000"/>
              </a:lnSpc>
              <a:spcBef>
                <a:spcPts val="0"/>
              </a:spcBef>
              <a:spcAft>
                <a:spcPts val="0"/>
              </a:spcAft>
              <a:buClr>
                <a:srgbClr val="FFFFFF"/>
              </a:buClr>
              <a:buSzPts val="4000"/>
              <a:buNone/>
              <a:defRPr b="1" sz="4000">
                <a:solidFill>
                  <a:srgbClr val="FFFFFF"/>
                </a:solidFill>
              </a:defRPr>
            </a:lvl3pPr>
            <a:lvl4pPr lvl="3" algn="ctr">
              <a:lnSpc>
                <a:spcPct val="100000"/>
              </a:lnSpc>
              <a:spcBef>
                <a:spcPts val="0"/>
              </a:spcBef>
              <a:spcAft>
                <a:spcPts val="0"/>
              </a:spcAft>
              <a:buClr>
                <a:srgbClr val="FFFFFF"/>
              </a:buClr>
              <a:buSzPts val="4000"/>
              <a:buNone/>
              <a:defRPr b="1" sz="4000">
                <a:solidFill>
                  <a:srgbClr val="FFFFFF"/>
                </a:solidFill>
              </a:defRPr>
            </a:lvl4pPr>
            <a:lvl5pPr lvl="4" algn="ctr">
              <a:lnSpc>
                <a:spcPct val="100000"/>
              </a:lnSpc>
              <a:spcBef>
                <a:spcPts val="0"/>
              </a:spcBef>
              <a:spcAft>
                <a:spcPts val="0"/>
              </a:spcAft>
              <a:buClr>
                <a:srgbClr val="FFFFFF"/>
              </a:buClr>
              <a:buSzPts val="4000"/>
              <a:buNone/>
              <a:defRPr b="1" sz="4000">
                <a:solidFill>
                  <a:srgbClr val="FFFFFF"/>
                </a:solidFill>
              </a:defRPr>
            </a:lvl5pPr>
            <a:lvl6pPr lvl="5" algn="ctr">
              <a:lnSpc>
                <a:spcPct val="100000"/>
              </a:lnSpc>
              <a:spcBef>
                <a:spcPts val="0"/>
              </a:spcBef>
              <a:spcAft>
                <a:spcPts val="0"/>
              </a:spcAft>
              <a:buClr>
                <a:srgbClr val="FFFFFF"/>
              </a:buClr>
              <a:buSzPts val="4000"/>
              <a:buNone/>
              <a:defRPr b="1" sz="4000">
                <a:solidFill>
                  <a:srgbClr val="FFFFFF"/>
                </a:solidFill>
              </a:defRPr>
            </a:lvl6pPr>
            <a:lvl7pPr lvl="6" algn="ctr">
              <a:lnSpc>
                <a:spcPct val="100000"/>
              </a:lnSpc>
              <a:spcBef>
                <a:spcPts val="0"/>
              </a:spcBef>
              <a:spcAft>
                <a:spcPts val="0"/>
              </a:spcAft>
              <a:buClr>
                <a:srgbClr val="FFFFFF"/>
              </a:buClr>
              <a:buSzPts val="4000"/>
              <a:buNone/>
              <a:defRPr b="1" sz="4000">
                <a:solidFill>
                  <a:srgbClr val="FFFFFF"/>
                </a:solidFill>
              </a:defRPr>
            </a:lvl7pPr>
            <a:lvl8pPr lvl="7" algn="ctr">
              <a:lnSpc>
                <a:spcPct val="100000"/>
              </a:lnSpc>
              <a:spcBef>
                <a:spcPts val="0"/>
              </a:spcBef>
              <a:spcAft>
                <a:spcPts val="0"/>
              </a:spcAft>
              <a:buClr>
                <a:srgbClr val="FFFFFF"/>
              </a:buClr>
              <a:buSzPts val="4000"/>
              <a:buNone/>
              <a:defRPr b="1" sz="4000">
                <a:solidFill>
                  <a:srgbClr val="FFFFFF"/>
                </a:solidFill>
              </a:defRPr>
            </a:lvl8pPr>
            <a:lvl9pPr lvl="8" algn="ctr">
              <a:lnSpc>
                <a:spcPct val="100000"/>
              </a:lnSpc>
              <a:spcBef>
                <a:spcPts val="0"/>
              </a:spcBef>
              <a:spcAft>
                <a:spcPts val="0"/>
              </a:spcAft>
              <a:buClr>
                <a:srgbClr val="FFFFFF"/>
              </a:buClr>
              <a:buSzPts val="4000"/>
              <a:buNone/>
              <a:defRPr b="1" sz="4000">
                <a:solidFill>
                  <a:srgbClr val="FFFFFF"/>
                </a:solidFill>
              </a:defRPr>
            </a:lvl9pPr>
          </a:lstStyle>
          <a:p/>
        </p:txBody>
      </p:sp>
      <p:sp>
        <p:nvSpPr>
          <p:cNvPr id="55" name="Shape 5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Bef>
                <a:spcPts val="0"/>
              </a:spcBef>
              <a:spcAft>
                <a:spcPts val="0"/>
              </a:spcAft>
              <a:buNone/>
              <a:defRPr sz="1000">
                <a:solidFill>
                  <a:srgbClr val="FFFFFF"/>
                </a:solidFill>
              </a:defRPr>
            </a:lvl1pPr>
            <a:lvl2pPr lvl="1" algn="r">
              <a:lnSpc>
                <a:spcPct val="100000"/>
              </a:lnSpc>
              <a:spcBef>
                <a:spcPts val="0"/>
              </a:spcBef>
              <a:spcAft>
                <a:spcPts val="0"/>
              </a:spcAft>
              <a:buNone/>
              <a:defRPr sz="1000">
                <a:solidFill>
                  <a:srgbClr val="FFFFFF"/>
                </a:solidFill>
              </a:defRPr>
            </a:lvl2pPr>
            <a:lvl3pPr lvl="2" algn="r">
              <a:lnSpc>
                <a:spcPct val="100000"/>
              </a:lnSpc>
              <a:spcBef>
                <a:spcPts val="0"/>
              </a:spcBef>
              <a:spcAft>
                <a:spcPts val="0"/>
              </a:spcAft>
              <a:buNone/>
              <a:defRPr sz="1000">
                <a:solidFill>
                  <a:srgbClr val="FFFFFF"/>
                </a:solidFill>
              </a:defRPr>
            </a:lvl3pPr>
            <a:lvl4pPr lvl="3" algn="r">
              <a:lnSpc>
                <a:spcPct val="100000"/>
              </a:lnSpc>
              <a:spcBef>
                <a:spcPts val="0"/>
              </a:spcBef>
              <a:spcAft>
                <a:spcPts val="0"/>
              </a:spcAft>
              <a:buNone/>
              <a:defRPr sz="1000">
                <a:solidFill>
                  <a:srgbClr val="FFFFFF"/>
                </a:solidFill>
              </a:defRPr>
            </a:lvl4pPr>
            <a:lvl5pPr lvl="4" algn="r">
              <a:lnSpc>
                <a:spcPct val="100000"/>
              </a:lnSpc>
              <a:spcBef>
                <a:spcPts val="0"/>
              </a:spcBef>
              <a:spcAft>
                <a:spcPts val="0"/>
              </a:spcAft>
              <a:buNone/>
              <a:defRPr sz="1000">
                <a:solidFill>
                  <a:srgbClr val="FFFFFF"/>
                </a:solidFill>
              </a:defRPr>
            </a:lvl5pPr>
            <a:lvl6pPr lvl="5" algn="r">
              <a:lnSpc>
                <a:spcPct val="100000"/>
              </a:lnSpc>
              <a:spcBef>
                <a:spcPts val="0"/>
              </a:spcBef>
              <a:spcAft>
                <a:spcPts val="0"/>
              </a:spcAft>
              <a:buNone/>
              <a:defRPr sz="1000">
                <a:solidFill>
                  <a:srgbClr val="FFFFFF"/>
                </a:solidFill>
              </a:defRPr>
            </a:lvl6pPr>
            <a:lvl7pPr lvl="6" algn="r">
              <a:lnSpc>
                <a:spcPct val="100000"/>
              </a:lnSpc>
              <a:spcBef>
                <a:spcPts val="0"/>
              </a:spcBef>
              <a:spcAft>
                <a:spcPts val="0"/>
              </a:spcAft>
              <a:buNone/>
              <a:defRPr sz="1000">
                <a:solidFill>
                  <a:srgbClr val="FFFFFF"/>
                </a:solidFill>
              </a:defRPr>
            </a:lvl7pPr>
            <a:lvl8pPr lvl="7" algn="r">
              <a:lnSpc>
                <a:spcPct val="100000"/>
              </a:lnSpc>
              <a:spcBef>
                <a:spcPts val="0"/>
              </a:spcBef>
              <a:spcAft>
                <a:spcPts val="0"/>
              </a:spcAft>
              <a:buNone/>
              <a:defRPr sz="1000">
                <a:solidFill>
                  <a:srgbClr val="FFFFFF"/>
                </a:solidFill>
              </a:defRPr>
            </a:lvl8pPr>
            <a:lvl9pPr lvl="8" algn="r">
              <a:lnSpc>
                <a:spcPct val="100000"/>
              </a:lnSpc>
              <a:spcBef>
                <a:spcPts val="0"/>
              </a:spcBef>
              <a:spcAft>
                <a:spcPts val="0"/>
              </a:spcAft>
              <a:buNone/>
              <a:defRPr sz="1000">
                <a:solidFill>
                  <a:srgbClr val="FFFFFF"/>
                </a:solidFill>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spcBef>
                <a:spcPts val="0"/>
              </a:spcBef>
              <a:buNone/>
              <a:defRPr sz="1000">
                <a:solidFill>
                  <a:schemeClr val="lt2"/>
                </a:solidFill>
              </a:defRPr>
            </a:lvl1pPr>
            <a:lvl2pPr lvl="1" algn="r">
              <a:spcBef>
                <a:spcPts val="0"/>
              </a:spcBef>
              <a:buNone/>
              <a:defRPr sz="1000">
                <a:solidFill>
                  <a:schemeClr val="lt2"/>
                </a:solidFill>
              </a:defRPr>
            </a:lvl2pPr>
            <a:lvl3pPr lvl="2" algn="r">
              <a:spcBef>
                <a:spcPts val="0"/>
              </a:spcBef>
              <a:buNone/>
              <a:defRPr sz="1000">
                <a:solidFill>
                  <a:schemeClr val="lt2"/>
                </a:solidFill>
              </a:defRPr>
            </a:lvl3pPr>
            <a:lvl4pPr lvl="3" algn="r">
              <a:spcBef>
                <a:spcPts val="0"/>
              </a:spcBef>
              <a:buNone/>
              <a:defRPr sz="1000">
                <a:solidFill>
                  <a:schemeClr val="lt2"/>
                </a:solidFill>
              </a:defRPr>
            </a:lvl4pPr>
            <a:lvl5pPr lvl="4" algn="r">
              <a:spcBef>
                <a:spcPts val="0"/>
              </a:spcBef>
              <a:buNone/>
              <a:defRPr sz="1000">
                <a:solidFill>
                  <a:schemeClr val="lt2"/>
                </a:solidFill>
              </a:defRPr>
            </a:lvl5pPr>
            <a:lvl6pPr lvl="5" algn="r">
              <a:spcBef>
                <a:spcPts val="0"/>
              </a:spcBef>
              <a:buNone/>
              <a:defRPr sz="1000">
                <a:solidFill>
                  <a:schemeClr val="lt2"/>
                </a:solidFill>
              </a:defRPr>
            </a:lvl6pPr>
            <a:lvl7pPr lvl="6" algn="r">
              <a:spcBef>
                <a:spcPts val="0"/>
              </a:spcBef>
              <a:buNone/>
              <a:defRPr sz="1000">
                <a:solidFill>
                  <a:schemeClr val="lt2"/>
                </a:solidFill>
              </a:defRPr>
            </a:lvl7pPr>
            <a:lvl8pPr lvl="7" algn="r">
              <a:spcBef>
                <a:spcPts val="0"/>
              </a:spcBef>
              <a:buNone/>
              <a:defRPr sz="1000">
                <a:solidFill>
                  <a:schemeClr val="lt2"/>
                </a:solidFill>
              </a:defRPr>
            </a:lvl8pPr>
            <a:lvl9pPr lvl="8" algn="r">
              <a:spcBef>
                <a:spcPts val="0"/>
              </a:spcBef>
              <a:buNone/>
              <a:defRPr sz="1000">
                <a:solidFill>
                  <a:schemeClr val="lt2"/>
                </a:solidFill>
              </a:defRPr>
            </a:lvl9pPr>
          </a:lstStyle>
          <a:p>
            <a:pPr indent="0" lvl="0" marL="0">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25.jpg"/><Relationship Id="rId5" Type="http://schemas.openxmlformats.org/officeDocument/2006/relationships/image" Target="../media/image21.jpg"/><Relationship Id="rId6" Type="http://schemas.openxmlformats.org/officeDocument/2006/relationships/image" Target="../media/image2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4.gif"/><Relationship Id="rId4" Type="http://schemas.openxmlformats.org/officeDocument/2006/relationships/image" Target="../media/image3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Shape 60"/>
          <p:cNvSpPr txBox="1"/>
          <p:nvPr>
            <p:ph type="ctrTitle"/>
          </p:nvPr>
        </p:nvSpPr>
        <p:spPr>
          <a:xfrm>
            <a:off x="2857500" y="1679600"/>
            <a:ext cx="3505200" cy="1784100"/>
          </a:xfrm>
          <a:prstGeom prst="rect">
            <a:avLst/>
          </a:prstGeom>
          <a:effectLst>
            <a:outerShdw blurRad="57150" rotWithShape="0" algn="bl" dir="3900001" dist="9525">
              <a:srgbClr val="000000">
                <a:alpha val="50000"/>
              </a:srgbClr>
            </a:outerShdw>
          </a:effectLst>
        </p:spPr>
        <p:txBody>
          <a:bodyPr anchorCtr="0" anchor="ctr" bIns="91425" lIns="91425" spcFirstLastPara="1" rIns="91425" wrap="square" tIns="91425">
            <a:noAutofit/>
          </a:bodyPr>
          <a:lstStyle/>
          <a:p>
            <a:pPr indent="0" lvl="0" marL="0">
              <a:spcBef>
                <a:spcPts val="0"/>
              </a:spcBef>
              <a:spcAft>
                <a:spcPts val="0"/>
              </a:spcAft>
              <a:buNone/>
            </a:pPr>
            <a:r>
              <a:rPr lang="fr" sz="4400">
                <a:latin typeface="Open Sans"/>
                <a:ea typeface="Open Sans"/>
                <a:cs typeface="Open Sans"/>
                <a:sym typeface="Open Sans"/>
              </a:rPr>
              <a:t>GRAVURE LASER</a:t>
            </a:r>
            <a:endParaRPr sz="4400">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23" name="Shape 123"/>
        <p:cNvGrpSpPr/>
        <p:nvPr/>
      </p:nvGrpSpPr>
      <p:grpSpPr>
        <a:xfrm>
          <a:off x="0" y="0"/>
          <a:ext cx="0" cy="0"/>
          <a:chOff x="0" y="0"/>
          <a:chExt cx="0" cy="0"/>
        </a:xfrm>
      </p:grpSpPr>
      <p:pic>
        <p:nvPicPr>
          <p:cNvPr id="124" name="Shape 124"/>
          <p:cNvPicPr preferRelativeResize="0"/>
          <p:nvPr/>
        </p:nvPicPr>
        <p:blipFill>
          <a:blip r:embed="rId3">
            <a:alphaModFix/>
          </a:blip>
          <a:stretch>
            <a:fillRect/>
          </a:stretch>
        </p:blipFill>
        <p:spPr>
          <a:xfrm>
            <a:off x="1194350" y="0"/>
            <a:ext cx="2626850" cy="3715300"/>
          </a:xfrm>
          <a:prstGeom prst="rect">
            <a:avLst/>
          </a:prstGeom>
          <a:noFill/>
          <a:ln>
            <a:noFill/>
          </a:ln>
        </p:spPr>
      </p:pic>
      <p:pic>
        <p:nvPicPr>
          <p:cNvPr id="125" name="Shape 125"/>
          <p:cNvPicPr preferRelativeResize="0"/>
          <p:nvPr/>
        </p:nvPicPr>
        <p:blipFill>
          <a:blip r:embed="rId4">
            <a:alphaModFix/>
          </a:blip>
          <a:stretch>
            <a:fillRect/>
          </a:stretch>
        </p:blipFill>
        <p:spPr>
          <a:xfrm>
            <a:off x="775037" y="3129266"/>
            <a:ext cx="3465475" cy="813833"/>
          </a:xfrm>
          <a:prstGeom prst="rect">
            <a:avLst/>
          </a:prstGeom>
          <a:noFill/>
          <a:ln>
            <a:noFill/>
          </a:ln>
        </p:spPr>
      </p:pic>
      <p:sp>
        <p:nvSpPr>
          <p:cNvPr id="126" name="Shape 126"/>
          <p:cNvSpPr txBox="1"/>
          <p:nvPr/>
        </p:nvSpPr>
        <p:spPr>
          <a:xfrm>
            <a:off x="4240500" y="903225"/>
            <a:ext cx="3794100" cy="1039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fr" sz="2400">
                <a:solidFill>
                  <a:srgbClr val="FFFFFF"/>
                </a:solidFill>
                <a:latin typeface="Open Sans"/>
                <a:ea typeface="Open Sans"/>
                <a:cs typeface="Open Sans"/>
                <a:sym typeface="Open Sans"/>
              </a:rPr>
              <a:t>Génère notre G-Code</a:t>
            </a:r>
            <a:endParaRPr sz="2400">
              <a:solidFill>
                <a:srgbClr val="FFFFFF"/>
              </a:solidFill>
              <a:latin typeface="Open Sans"/>
              <a:ea typeface="Open Sans"/>
              <a:cs typeface="Open Sans"/>
              <a:sym typeface="Open Sans"/>
            </a:endParaRPr>
          </a:p>
        </p:txBody>
      </p:sp>
      <p:sp>
        <p:nvSpPr>
          <p:cNvPr id="127" name="Shape 127"/>
          <p:cNvSpPr txBox="1"/>
          <p:nvPr/>
        </p:nvSpPr>
        <p:spPr>
          <a:xfrm>
            <a:off x="4313650" y="3129275"/>
            <a:ext cx="4550700" cy="813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fr" sz="2400">
                <a:solidFill>
                  <a:srgbClr val="FFFFFF"/>
                </a:solidFill>
                <a:latin typeface="Open Sans"/>
                <a:ea typeface="Open Sans"/>
                <a:cs typeface="Open Sans"/>
                <a:sym typeface="Open Sans"/>
              </a:rPr>
              <a:t>En réalise une simulation</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31" name="Shape 131"/>
        <p:cNvGrpSpPr/>
        <p:nvPr/>
      </p:nvGrpSpPr>
      <p:grpSpPr>
        <a:xfrm>
          <a:off x="0" y="0"/>
          <a:ext cx="0" cy="0"/>
          <a:chOff x="0" y="0"/>
          <a:chExt cx="0" cy="0"/>
        </a:xfrm>
      </p:grpSpPr>
      <p:pic>
        <p:nvPicPr>
          <p:cNvPr id="132" name="Shape 132"/>
          <p:cNvPicPr preferRelativeResize="0"/>
          <p:nvPr/>
        </p:nvPicPr>
        <p:blipFill>
          <a:blip r:embed="rId3">
            <a:alphaModFix/>
          </a:blip>
          <a:stretch>
            <a:fillRect/>
          </a:stretch>
        </p:blipFill>
        <p:spPr>
          <a:xfrm>
            <a:off x="2085662" y="1155875"/>
            <a:ext cx="4972675" cy="3734900"/>
          </a:xfrm>
          <a:prstGeom prst="rect">
            <a:avLst/>
          </a:prstGeom>
          <a:noFill/>
          <a:ln>
            <a:noFill/>
          </a:ln>
        </p:spPr>
      </p:pic>
      <p:sp>
        <p:nvSpPr>
          <p:cNvPr id="133" name="Shape 133"/>
          <p:cNvSpPr txBox="1"/>
          <p:nvPr/>
        </p:nvSpPr>
        <p:spPr>
          <a:xfrm>
            <a:off x="0" y="0"/>
            <a:ext cx="9144000" cy="10536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fr" sz="3600">
                <a:solidFill>
                  <a:srgbClr val="FFFFFF"/>
                </a:solidFill>
                <a:latin typeface="Open Sans"/>
                <a:ea typeface="Open Sans"/>
                <a:cs typeface="Open Sans"/>
                <a:sym typeface="Open Sans"/>
              </a:rPr>
              <a:t>Réalisation d’un G-code</a:t>
            </a:r>
            <a:endParaRPr b="1" sz="3600">
              <a:solidFill>
                <a:srgbClr val="FFFFFF"/>
              </a:solidFill>
              <a:latin typeface="Open Sans"/>
              <a:ea typeface="Open Sans"/>
              <a:cs typeface="Open Sans"/>
              <a:sym typeface="Open Sans"/>
            </a:endParaRPr>
          </a:p>
          <a:p>
            <a:pPr indent="0" lvl="0" marL="0" algn="ctr">
              <a:spcBef>
                <a:spcPts val="0"/>
              </a:spcBef>
              <a:spcAft>
                <a:spcPts val="0"/>
              </a:spcAft>
              <a:buNone/>
            </a:pPr>
            <a:r>
              <a:rPr lang="fr" sz="2400">
                <a:solidFill>
                  <a:srgbClr val="FFFFFF"/>
                </a:solidFill>
                <a:latin typeface="Open Sans"/>
                <a:ea typeface="Open Sans"/>
                <a:cs typeface="Open Sans"/>
                <a:sym typeface="Open Sans"/>
              </a:rPr>
              <a:t>Exemple : Bob </a:t>
            </a:r>
            <a:r>
              <a:rPr lang="fr" sz="2400">
                <a:solidFill>
                  <a:srgbClr val="FFFFFF"/>
                </a:solidFill>
                <a:latin typeface="Open Sans"/>
                <a:ea typeface="Open Sans"/>
                <a:cs typeface="Open Sans"/>
                <a:sym typeface="Open Sans"/>
              </a:rPr>
              <a:t>l'Éponge</a:t>
            </a:r>
            <a:endParaRPr sz="2400">
              <a:solidFill>
                <a:srgbClr val="FFFFFF"/>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37" name="Shape 137"/>
        <p:cNvGrpSpPr/>
        <p:nvPr/>
      </p:nvGrpSpPr>
      <p:grpSpPr>
        <a:xfrm>
          <a:off x="0" y="0"/>
          <a:ext cx="0" cy="0"/>
          <a:chOff x="0" y="0"/>
          <a:chExt cx="0" cy="0"/>
        </a:xfrm>
      </p:grpSpPr>
      <p:pic>
        <p:nvPicPr>
          <p:cNvPr id="138" name="Shape 138"/>
          <p:cNvPicPr preferRelativeResize="0"/>
          <p:nvPr/>
        </p:nvPicPr>
        <p:blipFill>
          <a:blip r:embed="rId3">
            <a:alphaModFix/>
          </a:blip>
          <a:stretch>
            <a:fillRect/>
          </a:stretch>
        </p:blipFill>
        <p:spPr>
          <a:xfrm>
            <a:off x="505275" y="399463"/>
            <a:ext cx="8133450" cy="43445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42" name="Shape 142"/>
        <p:cNvGrpSpPr/>
        <p:nvPr/>
      </p:nvGrpSpPr>
      <p:grpSpPr>
        <a:xfrm>
          <a:off x="0" y="0"/>
          <a:ext cx="0" cy="0"/>
          <a:chOff x="0" y="0"/>
          <a:chExt cx="0" cy="0"/>
        </a:xfrm>
      </p:grpSpPr>
      <p:pic>
        <p:nvPicPr>
          <p:cNvPr id="143" name="Shape 143"/>
          <p:cNvPicPr preferRelativeResize="0"/>
          <p:nvPr/>
        </p:nvPicPr>
        <p:blipFill>
          <a:blip r:embed="rId3">
            <a:alphaModFix/>
          </a:blip>
          <a:stretch>
            <a:fillRect/>
          </a:stretch>
        </p:blipFill>
        <p:spPr>
          <a:xfrm>
            <a:off x="2848725" y="152400"/>
            <a:ext cx="3446561" cy="4838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47" name="Shape 147"/>
        <p:cNvGrpSpPr/>
        <p:nvPr/>
      </p:nvGrpSpPr>
      <p:grpSpPr>
        <a:xfrm>
          <a:off x="0" y="0"/>
          <a:ext cx="0" cy="0"/>
          <a:chOff x="0" y="0"/>
          <a:chExt cx="0" cy="0"/>
        </a:xfrm>
      </p:grpSpPr>
      <p:pic>
        <p:nvPicPr>
          <p:cNvPr id="148" name="Shape 148"/>
          <p:cNvPicPr preferRelativeResize="0"/>
          <p:nvPr/>
        </p:nvPicPr>
        <p:blipFill>
          <a:blip r:embed="rId3">
            <a:alphaModFix/>
          </a:blip>
          <a:stretch>
            <a:fillRect/>
          </a:stretch>
        </p:blipFill>
        <p:spPr>
          <a:xfrm>
            <a:off x="152400" y="306238"/>
            <a:ext cx="8839200" cy="45310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52" name="Shape 152"/>
        <p:cNvGrpSpPr/>
        <p:nvPr/>
      </p:nvGrpSpPr>
      <p:grpSpPr>
        <a:xfrm>
          <a:off x="0" y="0"/>
          <a:ext cx="0" cy="0"/>
          <a:chOff x="0" y="0"/>
          <a:chExt cx="0" cy="0"/>
        </a:xfrm>
      </p:grpSpPr>
      <p:pic>
        <p:nvPicPr>
          <p:cNvPr id="153" name="Shape 153"/>
          <p:cNvPicPr preferRelativeResize="0"/>
          <p:nvPr/>
        </p:nvPicPr>
        <p:blipFill>
          <a:blip r:embed="rId3">
            <a:alphaModFix/>
          </a:blip>
          <a:stretch>
            <a:fillRect/>
          </a:stretch>
        </p:blipFill>
        <p:spPr>
          <a:xfrm>
            <a:off x="1615013" y="152400"/>
            <a:ext cx="5913967" cy="4838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57" name="Shape 157"/>
        <p:cNvGrpSpPr/>
        <p:nvPr/>
      </p:nvGrpSpPr>
      <p:grpSpPr>
        <a:xfrm>
          <a:off x="0" y="0"/>
          <a:ext cx="0" cy="0"/>
          <a:chOff x="0" y="0"/>
          <a:chExt cx="0" cy="0"/>
        </a:xfrm>
      </p:grpSpPr>
      <p:pic>
        <p:nvPicPr>
          <p:cNvPr id="158" name="Shape 158"/>
          <p:cNvPicPr preferRelativeResize="0"/>
          <p:nvPr/>
        </p:nvPicPr>
        <p:blipFill>
          <a:blip r:embed="rId3">
            <a:alphaModFix/>
          </a:blip>
          <a:stretch>
            <a:fillRect/>
          </a:stretch>
        </p:blipFill>
        <p:spPr>
          <a:xfrm>
            <a:off x="1188338" y="152400"/>
            <a:ext cx="6767331" cy="4838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62" name="Shape 162"/>
        <p:cNvGrpSpPr/>
        <p:nvPr/>
      </p:nvGrpSpPr>
      <p:grpSpPr>
        <a:xfrm>
          <a:off x="0" y="0"/>
          <a:ext cx="0" cy="0"/>
          <a:chOff x="0" y="0"/>
          <a:chExt cx="0" cy="0"/>
        </a:xfrm>
      </p:grpSpPr>
      <p:pic>
        <p:nvPicPr>
          <p:cNvPr id="163" name="Shape 163"/>
          <p:cNvPicPr preferRelativeResize="0"/>
          <p:nvPr/>
        </p:nvPicPr>
        <p:blipFill>
          <a:blip r:embed="rId3">
            <a:alphaModFix/>
          </a:blip>
          <a:stretch>
            <a:fillRect/>
          </a:stretch>
        </p:blipFill>
        <p:spPr>
          <a:xfrm>
            <a:off x="837663" y="152400"/>
            <a:ext cx="7468678" cy="48387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67" name="Shape 167"/>
        <p:cNvGrpSpPr/>
        <p:nvPr/>
      </p:nvGrpSpPr>
      <p:grpSpPr>
        <a:xfrm>
          <a:off x="0" y="0"/>
          <a:ext cx="0" cy="0"/>
          <a:chOff x="0" y="0"/>
          <a:chExt cx="0" cy="0"/>
        </a:xfrm>
      </p:grpSpPr>
      <p:pic>
        <p:nvPicPr>
          <p:cNvPr id="168" name="Shape 168"/>
          <p:cNvPicPr preferRelativeResize="0"/>
          <p:nvPr/>
        </p:nvPicPr>
        <p:blipFill>
          <a:blip r:embed="rId3">
            <a:alphaModFix/>
          </a:blip>
          <a:stretch>
            <a:fillRect/>
          </a:stretch>
        </p:blipFill>
        <p:spPr>
          <a:xfrm>
            <a:off x="539750" y="115900"/>
            <a:ext cx="8064498" cy="4838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72" name="Shape 172"/>
        <p:cNvGrpSpPr/>
        <p:nvPr/>
      </p:nvGrpSpPr>
      <p:grpSpPr>
        <a:xfrm>
          <a:off x="0" y="0"/>
          <a:ext cx="0" cy="0"/>
          <a:chOff x="0" y="0"/>
          <a:chExt cx="0" cy="0"/>
        </a:xfrm>
      </p:grpSpPr>
      <p:pic>
        <p:nvPicPr>
          <p:cNvPr id="173" name="Shape 173"/>
          <p:cNvPicPr preferRelativeResize="0"/>
          <p:nvPr/>
        </p:nvPicPr>
        <p:blipFill>
          <a:blip r:embed="rId3">
            <a:alphaModFix/>
          </a:blip>
          <a:stretch>
            <a:fillRect/>
          </a:stretch>
        </p:blipFill>
        <p:spPr>
          <a:xfrm>
            <a:off x="853900" y="152400"/>
            <a:ext cx="7436197"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64" name="Shape 64"/>
        <p:cNvGrpSpPr/>
        <p:nvPr/>
      </p:nvGrpSpPr>
      <p:grpSpPr>
        <a:xfrm>
          <a:off x="0" y="0"/>
          <a:ext cx="0" cy="0"/>
          <a:chOff x="0" y="0"/>
          <a:chExt cx="0" cy="0"/>
        </a:xfrm>
      </p:grpSpPr>
      <p:sp>
        <p:nvSpPr>
          <p:cNvPr id="65" name="Shape 65"/>
          <p:cNvSpPr txBox="1"/>
          <p:nvPr>
            <p:ph type="title"/>
          </p:nvPr>
        </p:nvSpPr>
        <p:spPr>
          <a:xfrm>
            <a:off x="311700" y="1143450"/>
            <a:ext cx="8520600" cy="2856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 u="sng">
                <a:latin typeface="Open Sans"/>
                <a:ea typeface="Open Sans"/>
                <a:cs typeface="Open Sans"/>
                <a:sym typeface="Open Sans"/>
              </a:rPr>
              <a:t>Thème</a:t>
            </a:r>
            <a:r>
              <a:rPr lang="fr">
                <a:latin typeface="Open Sans"/>
                <a:ea typeface="Open Sans"/>
                <a:cs typeface="Open Sans"/>
                <a:sym typeface="Open Sans"/>
              </a:rPr>
              <a:t> : Matières et formes</a:t>
            </a:r>
            <a:endParaRPr>
              <a:latin typeface="Open Sans"/>
              <a:ea typeface="Open Sans"/>
              <a:cs typeface="Open Sans"/>
              <a:sym typeface="Open Sans"/>
            </a:endParaRPr>
          </a:p>
          <a:p>
            <a:pPr indent="0" lvl="0" marL="0">
              <a:spcBef>
                <a:spcPts val="0"/>
              </a:spcBef>
              <a:spcAft>
                <a:spcPts val="0"/>
              </a:spcAft>
              <a:buNone/>
            </a:pPr>
            <a:r>
              <a:t/>
            </a:r>
            <a:endParaRPr>
              <a:latin typeface="Open Sans"/>
              <a:ea typeface="Open Sans"/>
              <a:cs typeface="Open Sans"/>
              <a:sym typeface="Open Sans"/>
            </a:endParaRPr>
          </a:p>
          <a:p>
            <a:pPr indent="0" lvl="0" marL="0">
              <a:spcBef>
                <a:spcPts val="0"/>
              </a:spcBef>
              <a:spcAft>
                <a:spcPts val="0"/>
              </a:spcAft>
              <a:buNone/>
            </a:pPr>
            <a:r>
              <a:rPr lang="fr" u="sng">
                <a:latin typeface="Open Sans"/>
                <a:ea typeface="Open Sans"/>
                <a:cs typeface="Open Sans"/>
                <a:sym typeface="Open Sans"/>
              </a:rPr>
              <a:t>Problématique</a:t>
            </a:r>
            <a:r>
              <a:rPr lang="fr">
                <a:latin typeface="Open Sans"/>
                <a:ea typeface="Open Sans"/>
                <a:cs typeface="Open Sans"/>
                <a:sym typeface="Open Sans"/>
              </a:rPr>
              <a:t> : Comment fonctionne une gravure laser ? </a:t>
            </a:r>
            <a:endParaRPr>
              <a:latin typeface="Open Sans"/>
              <a:ea typeface="Open Sans"/>
              <a:cs typeface="Open Sans"/>
              <a:sym typeface="Open Sans"/>
            </a:endParaRPr>
          </a:p>
          <a:p>
            <a:pPr indent="0" lvl="0" marL="0">
              <a:spcBef>
                <a:spcPts val="0"/>
              </a:spcBef>
              <a:spcAft>
                <a:spcPts val="0"/>
              </a:spcAft>
              <a:buNone/>
            </a:pPr>
            <a:r>
              <a:t/>
            </a:r>
            <a:endParaRPr>
              <a:latin typeface="Open Sans"/>
              <a:ea typeface="Open Sans"/>
              <a:cs typeface="Open Sans"/>
              <a:sym typeface="Open Sans"/>
            </a:endParaRPr>
          </a:p>
          <a:p>
            <a:pPr indent="0" lvl="0" marL="0">
              <a:spcBef>
                <a:spcPts val="0"/>
              </a:spcBef>
              <a:spcAft>
                <a:spcPts val="0"/>
              </a:spcAft>
              <a:buNone/>
            </a:pPr>
            <a:r>
              <a:rPr lang="fr" sz="1600">
                <a:latin typeface="Open Sans"/>
                <a:ea typeface="Open Sans"/>
                <a:cs typeface="Open Sans"/>
                <a:sym typeface="Open Sans"/>
              </a:rPr>
              <a:t>DIY = Do It Yourself = Fais le Toi Même</a:t>
            </a:r>
            <a:endParaRPr sz="1600">
              <a:latin typeface="Open Sans"/>
              <a:ea typeface="Open Sans"/>
              <a:cs typeface="Open Sans"/>
              <a:sym typeface="Open Sans"/>
            </a:endParaRPr>
          </a:p>
          <a:p>
            <a:pPr indent="0" lvl="0" marL="0">
              <a:spcBef>
                <a:spcPts val="0"/>
              </a:spcBef>
              <a:spcAft>
                <a:spcPts val="0"/>
              </a:spcAft>
              <a:buNone/>
            </a:pPr>
            <a:r>
              <a:t/>
            </a:r>
            <a:endParaRPr>
              <a:latin typeface="Open Sans"/>
              <a:ea typeface="Open Sans"/>
              <a:cs typeface="Open Sans"/>
              <a:sym typeface="Open Sans"/>
            </a:endParaRPr>
          </a:p>
          <a:p>
            <a:pPr indent="0" lvl="0" marL="0">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77" name="Shape 177"/>
        <p:cNvGrpSpPr/>
        <p:nvPr/>
      </p:nvGrpSpPr>
      <p:grpSpPr>
        <a:xfrm>
          <a:off x="0" y="0"/>
          <a:ext cx="0" cy="0"/>
          <a:chOff x="0" y="0"/>
          <a:chExt cx="0" cy="0"/>
        </a:xfrm>
      </p:grpSpPr>
      <p:pic>
        <p:nvPicPr>
          <p:cNvPr id="178" name="Shape 178"/>
          <p:cNvPicPr preferRelativeResize="0"/>
          <p:nvPr/>
        </p:nvPicPr>
        <p:blipFill>
          <a:blip r:embed="rId3">
            <a:alphaModFix/>
          </a:blip>
          <a:stretch>
            <a:fillRect/>
          </a:stretch>
        </p:blipFill>
        <p:spPr>
          <a:xfrm>
            <a:off x="445438" y="250563"/>
            <a:ext cx="8253125" cy="4642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82" name="Shape 182"/>
        <p:cNvGrpSpPr/>
        <p:nvPr/>
      </p:nvGrpSpPr>
      <p:grpSpPr>
        <a:xfrm>
          <a:off x="0" y="0"/>
          <a:ext cx="0" cy="0"/>
          <a:chOff x="0" y="0"/>
          <a:chExt cx="0" cy="0"/>
        </a:xfrm>
      </p:grpSpPr>
      <p:sp>
        <p:nvSpPr>
          <p:cNvPr id="183" name="Shape 183"/>
          <p:cNvSpPr txBox="1"/>
          <p:nvPr>
            <p:ph type="title"/>
          </p:nvPr>
        </p:nvSpPr>
        <p:spPr>
          <a:xfrm>
            <a:off x="462900" y="0"/>
            <a:ext cx="4726200" cy="981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fr" u="sng">
                <a:latin typeface="Open Sans"/>
                <a:ea typeface="Open Sans"/>
                <a:cs typeface="Open Sans"/>
                <a:sym typeface="Open Sans"/>
              </a:rPr>
              <a:t>II/ Mécanique</a:t>
            </a:r>
            <a:endParaRPr u="sng">
              <a:latin typeface="Open Sans"/>
              <a:ea typeface="Open Sans"/>
              <a:cs typeface="Open Sans"/>
              <a:sym typeface="Open Sans"/>
            </a:endParaRPr>
          </a:p>
        </p:txBody>
      </p:sp>
      <p:pic>
        <p:nvPicPr>
          <p:cNvPr id="184" name="Shape 184"/>
          <p:cNvPicPr preferRelativeResize="0"/>
          <p:nvPr/>
        </p:nvPicPr>
        <p:blipFill>
          <a:blip r:embed="rId3">
            <a:alphaModFix/>
          </a:blip>
          <a:stretch>
            <a:fillRect/>
          </a:stretch>
        </p:blipFill>
        <p:spPr>
          <a:xfrm>
            <a:off x="579725" y="981888"/>
            <a:ext cx="7984525" cy="4096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88" name="Shape 188"/>
        <p:cNvGrpSpPr/>
        <p:nvPr/>
      </p:nvGrpSpPr>
      <p:grpSpPr>
        <a:xfrm>
          <a:off x="0" y="0"/>
          <a:ext cx="0" cy="0"/>
          <a:chOff x="0" y="0"/>
          <a:chExt cx="0" cy="0"/>
        </a:xfrm>
      </p:grpSpPr>
      <p:pic>
        <p:nvPicPr>
          <p:cNvPr id="189" name="Shape 189"/>
          <p:cNvPicPr preferRelativeResize="0"/>
          <p:nvPr/>
        </p:nvPicPr>
        <p:blipFill>
          <a:blip r:embed="rId3">
            <a:alphaModFix/>
          </a:blip>
          <a:stretch>
            <a:fillRect/>
          </a:stretch>
        </p:blipFill>
        <p:spPr>
          <a:xfrm>
            <a:off x="578225" y="1010125"/>
            <a:ext cx="3917825" cy="2791825"/>
          </a:xfrm>
          <a:prstGeom prst="rect">
            <a:avLst/>
          </a:prstGeom>
          <a:noFill/>
          <a:ln>
            <a:noFill/>
          </a:ln>
        </p:spPr>
      </p:pic>
      <p:sp>
        <p:nvSpPr>
          <p:cNvPr id="190" name="Shape 190"/>
          <p:cNvSpPr txBox="1"/>
          <p:nvPr/>
        </p:nvSpPr>
        <p:spPr>
          <a:xfrm>
            <a:off x="578225" y="0"/>
            <a:ext cx="7690500" cy="69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3600" u="sng">
                <a:solidFill>
                  <a:srgbClr val="FFFFFF"/>
                </a:solidFill>
                <a:latin typeface="Open Sans"/>
                <a:ea typeface="Open Sans"/>
                <a:cs typeface="Open Sans"/>
                <a:sym typeface="Open Sans"/>
              </a:rPr>
              <a:t>Arduino</a:t>
            </a:r>
            <a:endParaRPr sz="3600" u="sng">
              <a:solidFill>
                <a:srgbClr val="FFFFFF"/>
              </a:solidFill>
              <a:latin typeface="Open Sans"/>
              <a:ea typeface="Open Sans"/>
              <a:cs typeface="Open Sans"/>
              <a:sym typeface="Open Sans"/>
            </a:endParaRPr>
          </a:p>
        </p:txBody>
      </p:sp>
      <p:pic>
        <p:nvPicPr>
          <p:cNvPr id="191" name="Shape 191"/>
          <p:cNvPicPr preferRelativeResize="0"/>
          <p:nvPr/>
        </p:nvPicPr>
        <p:blipFill>
          <a:blip r:embed="rId4">
            <a:alphaModFix/>
          </a:blip>
          <a:stretch>
            <a:fillRect/>
          </a:stretch>
        </p:blipFill>
        <p:spPr>
          <a:xfrm>
            <a:off x="4894625" y="1381625"/>
            <a:ext cx="4012850" cy="2380250"/>
          </a:xfrm>
          <a:prstGeom prst="rect">
            <a:avLst/>
          </a:prstGeom>
          <a:noFill/>
          <a:ln>
            <a:noFill/>
          </a:ln>
        </p:spPr>
      </p:pic>
      <p:sp>
        <p:nvSpPr>
          <p:cNvPr id="192" name="Shape 192"/>
          <p:cNvSpPr txBox="1"/>
          <p:nvPr/>
        </p:nvSpPr>
        <p:spPr>
          <a:xfrm>
            <a:off x="578225" y="3858025"/>
            <a:ext cx="3917700" cy="612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fr" sz="2400">
                <a:solidFill>
                  <a:srgbClr val="FFFFFF"/>
                </a:solidFill>
                <a:latin typeface="Open Sans"/>
                <a:ea typeface="Open Sans"/>
                <a:cs typeface="Open Sans"/>
                <a:sym typeface="Open Sans"/>
              </a:rPr>
              <a:t>Arduino Uno</a:t>
            </a:r>
            <a:endParaRPr sz="2400">
              <a:solidFill>
                <a:srgbClr val="FFFFFF"/>
              </a:solidFill>
              <a:latin typeface="Open Sans"/>
              <a:ea typeface="Open Sans"/>
              <a:cs typeface="Open Sans"/>
              <a:sym typeface="Open Sans"/>
            </a:endParaRPr>
          </a:p>
        </p:txBody>
      </p:sp>
      <p:sp>
        <p:nvSpPr>
          <p:cNvPr id="193" name="Shape 193"/>
          <p:cNvSpPr txBox="1"/>
          <p:nvPr/>
        </p:nvSpPr>
        <p:spPr>
          <a:xfrm>
            <a:off x="4894625" y="3863500"/>
            <a:ext cx="4012800" cy="6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latin typeface="Open Sans"/>
                <a:ea typeface="Open Sans"/>
                <a:cs typeface="Open Sans"/>
                <a:sym typeface="Open Sans"/>
              </a:rPr>
              <a:t>Carte Eleksmaker</a:t>
            </a:r>
            <a:endParaRPr sz="2400">
              <a:solidFill>
                <a:srgbClr val="FFFFFF"/>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97" name="Shape 197"/>
        <p:cNvGrpSpPr/>
        <p:nvPr/>
      </p:nvGrpSpPr>
      <p:grpSpPr>
        <a:xfrm>
          <a:off x="0" y="0"/>
          <a:ext cx="0" cy="0"/>
          <a:chOff x="0" y="0"/>
          <a:chExt cx="0" cy="0"/>
        </a:xfrm>
      </p:grpSpPr>
      <p:pic>
        <p:nvPicPr>
          <p:cNvPr id="198" name="Shape 198"/>
          <p:cNvPicPr preferRelativeResize="0"/>
          <p:nvPr/>
        </p:nvPicPr>
        <p:blipFill>
          <a:blip r:embed="rId3">
            <a:alphaModFix/>
          </a:blip>
          <a:stretch>
            <a:fillRect/>
          </a:stretch>
        </p:blipFill>
        <p:spPr>
          <a:xfrm>
            <a:off x="2170988" y="605025"/>
            <a:ext cx="5075625" cy="4538475"/>
          </a:xfrm>
          <a:prstGeom prst="rect">
            <a:avLst/>
          </a:prstGeom>
          <a:noFill/>
          <a:ln>
            <a:noFill/>
          </a:ln>
        </p:spPr>
      </p:pic>
      <p:sp>
        <p:nvSpPr>
          <p:cNvPr id="199" name="Shape 199"/>
          <p:cNvSpPr txBox="1"/>
          <p:nvPr/>
        </p:nvSpPr>
        <p:spPr>
          <a:xfrm>
            <a:off x="0" y="0"/>
            <a:ext cx="9144000" cy="69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000" u="sng">
                <a:solidFill>
                  <a:srgbClr val="FFFFFF"/>
                </a:solidFill>
                <a:latin typeface="Open Sans"/>
                <a:ea typeface="Open Sans"/>
                <a:cs typeface="Open Sans"/>
                <a:sym typeface="Open Sans"/>
              </a:rPr>
              <a:t>Algorigramme</a:t>
            </a:r>
            <a:endParaRPr sz="3000" u="sng">
              <a:solidFill>
                <a:srgbClr val="FFFFFF"/>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03" name="Shape 203"/>
        <p:cNvGrpSpPr/>
        <p:nvPr/>
      </p:nvGrpSpPr>
      <p:grpSpPr>
        <a:xfrm>
          <a:off x="0" y="0"/>
          <a:ext cx="0" cy="0"/>
          <a:chOff x="0" y="0"/>
          <a:chExt cx="0" cy="0"/>
        </a:xfrm>
      </p:grpSpPr>
      <p:sp>
        <p:nvSpPr>
          <p:cNvPr id="204" name="Shape 204"/>
          <p:cNvSpPr txBox="1"/>
          <p:nvPr/>
        </p:nvSpPr>
        <p:spPr>
          <a:xfrm>
            <a:off x="3075625" y="863800"/>
            <a:ext cx="7339500" cy="856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205" name="Shape 205"/>
          <p:cNvPicPr preferRelativeResize="0"/>
          <p:nvPr/>
        </p:nvPicPr>
        <p:blipFill>
          <a:blip r:embed="rId3">
            <a:alphaModFix/>
          </a:blip>
          <a:stretch>
            <a:fillRect/>
          </a:stretch>
        </p:blipFill>
        <p:spPr>
          <a:xfrm>
            <a:off x="675400" y="863800"/>
            <a:ext cx="3580400" cy="3580400"/>
          </a:xfrm>
          <a:prstGeom prst="rect">
            <a:avLst/>
          </a:prstGeom>
          <a:noFill/>
          <a:ln>
            <a:noFill/>
          </a:ln>
        </p:spPr>
      </p:pic>
      <p:sp>
        <p:nvSpPr>
          <p:cNvPr id="206" name="Shape 206"/>
          <p:cNvSpPr txBox="1"/>
          <p:nvPr/>
        </p:nvSpPr>
        <p:spPr>
          <a:xfrm>
            <a:off x="675250" y="4444200"/>
            <a:ext cx="3580500" cy="612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fr" sz="2400">
                <a:solidFill>
                  <a:srgbClr val="FFFFFF"/>
                </a:solidFill>
                <a:latin typeface="Open Sans"/>
                <a:ea typeface="Open Sans"/>
                <a:cs typeface="Open Sans"/>
                <a:sym typeface="Open Sans"/>
              </a:rPr>
              <a:t>Moteur pas-à-pas</a:t>
            </a:r>
            <a:endParaRPr sz="2400">
              <a:solidFill>
                <a:srgbClr val="FFFFFF"/>
              </a:solidFill>
              <a:latin typeface="Open Sans"/>
              <a:ea typeface="Open Sans"/>
              <a:cs typeface="Open Sans"/>
              <a:sym typeface="Open Sans"/>
            </a:endParaRPr>
          </a:p>
        </p:txBody>
      </p:sp>
      <p:sp>
        <p:nvSpPr>
          <p:cNvPr id="207" name="Shape 207"/>
          <p:cNvSpPr txBox="1"/>
          <p:nvPr/>
        </p:nvSpPr>
        <p:spPr>
          <a:xfrm>
            <a:off x="4423075" y="863800"/>
            <a:ext cx="4049100" cy="218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fr" sz="1800">
                <a:solidFill>
                  <a:srgbClr val="FFFFFF"/>
                </a:solidFill>
                <a:latin typeface="Open Sans"/>
                <a:ea typeface="Open Sans"/>
                <a:cs typeface="Open Sans"/>
                <a:sym typeface="Open Sans"/>
              </a:rPr>
              <a:t>400 pas = 400 impulsions soit 1 tour</a:t>
            </a:r>
            <a:endParaRPr sz="1800">
              <a:solidFill>
                <a:srgbClr val="FFFFFF"/>
              </a:solidFill>
              <a:latin typeface="Open Sans"/>
              <a:ea typeface="Open Sans"/>
              <a:cs typeface="Open Sans"/>
              <a:sym typeface="Open Sans"/>
            </a:endParaRPr>
          </a:p>
          <a:p>
            <a:pPr indent="0" lvl="0" marL="0">
              <a:spcBef>
                <a:spcPts val="0"/>
              </a:spcBef>
              <a:spcAft>
                <a:spcPts val="0"/>
              </a:spcAft>
              <a:buNone/>
            </a:pPr>
            <a:r>
              <a:rPr lang="fr" sz="1800">
                <a:solidFill>
                  <a:srgbClr val="FFFFFF"/>
                </a:solidFill>
                <a:latin typeface="Open Sans"/>
                <a:ea typeface="Open Sans"/>
                <a:cs typeface="Open Sans"/>
                <a:sym typeface="Open Sans"/>
              </a:rPr>
              <a:t>or 1 tour = 360°</a:t>
            </a:r>
            <a:endParaRPr sz="1800">
              <a:solidFill>
                <a:srgbClr val="FFFFFF"/>
              </a:solidFill>
              <a:latin typeface="Open Sans"/>
              <a:ea typeface="Open Sans"/>
              <a:cs typeface="Open Sans"/>
              <a:sym typeface="Open Sans"/>
            </a:endParaRPr>
          </a:p>
          <a:p>
            <a:pPr indent="0" lvl="0" marL="0">
              <a:spcBef>
                <a:spcPts val="0"/>
              </a:spcBef>
              <a:spcAft>
                <a:spcPts val="0"/>
              </a:spcAft>
              <a:buNone/>
            </a:pPr>
            <a:r>
              <a:t/>
            </a:r>
            <a:endParaRPr sz="1800">
              <a:solidFill>
                <a:srgbClr val="FFFFFF"/>
              </a:solidFill>
              <a:latin typeface="Open Sans"/>
              <a:ea typeface="Open Sans"/>
              <a:cs typeface="Open Sans"/>
              <a:sym typeface="Open Sans"/>
            </a:endParaRPr>
          </a:p>
          <a:p>
            <a:pPr indent="0" lvl="0" marL="0">
              <a:spcBef>
                <a:spcPts val="0"/>
              </a:spcBef>
              <a:spcAft>
                <a:spcPts val="0"/>
              </a:spcAft>
              <a:buNone/>
            </a:pPr>
            <a:r>
              <a:rPr lang="fr" sz="1800">
                <a:solidFill>
                  <a:srgbClr val="FFFFFF"/>
                </a:solidFill>
                <a:latin typeface="Open Sans"/>
                <a:ea typeface="Open Sans"/>
                <a:cs typeface="Open Sans"/>
                <a:sym typeface="Open Sans"/>
              </a:rPr>
              <a:t>360/400 = 0.9° par tour</a:t>
            </a:r>
            <a:endParaRPr sz="1800">
              <a:solidFill>
                <a:srgbClr val="FFFFFF"/>
              </a:solidFill>
              <a:latin typeface="Open Sans"/>
              <a:ea typeface="Open Sans"/>
              <a:cs typeface="Open Sans"/>
              <a:sym typeface="Open Sans"/>
            </a:endParaRPr>
          </a:p>
          <a:p>
            <a:pPr indent="0" lvl="0" marL="0">
              <a:spcBef>
                <a:spcPts val="0"/>
              </a:spcBef>
              <a:spcAft>
                <a:spcPts val="0"/>
              </a:spcAft>
              <a:buNone/>
            </a:pPr>
            <a:r>
              <a:t/>
            </a:r>
            <a:endParaRPr sz="1800">
              <a:solidFill>
                <a:srgbClr val="FFFFFF"/>
              </a:solidFill>
              <a:latin typeface="Open Sans"/>
              <a:ea typeface="Open Sans"/>
              <a:cs typeface="Open Sans"/>
              <a:sym typeface="Open Sans"/>
            </a:endParaRPr>
          </a:p>
          <a:p>
            <a:pPr indent="0" lvl="0" marL="0">
              <a:spcBef>
                <a:spcPts val="0"/>
              </a:spcBef>
              <a:spcAft>
                <a:spcPts val="0"/>
              </a:spcAft>
              <a:buNone/>
            </a:pPr>
            <a:r>
              <a:rPr lang="fr" sz="1800">
                <a:solidFill>
                  <a:srgbClr val="FFFFFF"/>
                </a:solidFill>
                <a:latin typeface="Open Sans"/>
                <a:ea typeface="Open Sans"/>
                <a:cs typeface="Open Sans"/>
                <a:sym typeface="Open Sans"/>
              </a:rPr>
              <a:t>Pour un moteur à 200 pas:</a:t>
            </a:r>
            <a:endParaRPr sz="1800">
              <a:solidFill>
                <a:srgbClr val="FFFFFF"/>
              </a:solidFill>
              <a:latin typeface="Open Sans"/>
              <a:ea typeface="Open Sans"/>
              <a:cs typeface="Open Sans"/>
              <a:sym typeface="Open Sans"/>
            </a:endParaRPr>
          </a:p>
          <a:p>
            <a:pPr indent="0" lvl="0" marL="0">
              <a:spcBef>
                <a:spcPts val="0"/>
              </a:spcBef>
              <a:spcAft>
                <a:spcPts val="0"/>
              </a:spcAft>
              <a:buNone/>
            </a:pPr>
            <a:r>
              <a:rPr lang="fr" sz="1800">
                <a:solidFill>
                  <a:srgbClr val="FFFFFF"/>
                </a:solidFill>
                <a:latin typeface="Open Sans"/>
                <a:ea typeface="Open Sans"/>
                <a:cs typeface="Open Sans"/>
                <a:sym typeface="Open Sans"/>
              </a:rPr>
              <a:t>360/200 = 1,8° par tour</a:t>
            </a:r>
            <a:endParaRPr sz="1800">
              <a:solidFill>
                <a:srgbClr val="FFFFFF"/>
              </a:solidFill>
              <a:latin typeface="Open Sans"/>
              <a:ea typeface="Open Sans"/>
              <a:cs typeface="Open Sans"/>
              <a:sym typeface="Open Sans"/>
            </a:endParaRPr>
          </a:p>
        </p:txBody>
      </p:sp>
      <p:sp>
        <p:nvSpPr>
          <p:cNvPr id="208" name="Shape 208"/>
          <p:cNvSpPr txBox="1"/>
          <p:nvPr/>
        </p:nvSpPr>
        <p:spPr>
          <a:xfrm>
            <a:off x="596450" y="0"/>
            <a:ext cx="7690500" cy="696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fr" sz="3600" u="sng">
                <a:solidFill>
                  <a:srgbClr val="FFFFFF"/>
                </a:solidFill>
                <a:latin typeface="Open Sans"/>
                <a:ea typeface="Open Sans"/>
                <a:cs typeface="Open Sans"/>
                <a:sym typeface="Open Sans"/>
              </a:rPr>
              <a:t>Les moteurs pas-à pas</a:t>
            </a:r>
            <a:endParaRPr sz="3600" u="sng">
              <a:solidFill>
                <a:srgbClr val="FFFFFF"/>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12" name="Shape 212"/>
        <p:cNvGrpSpPr/>
        <p:nvPr/>
      </p:nvGrpSpPr>
      <p:grpSpPr>
        <a:xfrm>
          <a:off x="0" y="0"/>
          <a:ext cx="0" cy="0"/>
          <a:chOff x="0" y="0"/>
          <a:chExt cx="0" cy="0"/>
        </a:xfrm>
      </p:grpSpPr>
      <p:sp>
        <p:nvSpPr>
          <p:cNvPr id="213" name="Shape 213"/>
          <p:cNvSpPr txBox="1"/>
          <p:nvPr/>
        </p:nvSpPr>
        <p:spPr>
          <a:xfrm>
            <a:off x="578225" y="0"/>
            <a:ext cx="7690500" cy="69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3600" u="sng">
                <a:solidFill>
                  <a:srgbClr val="FFFFFF"/>
                </a:solidFill>
                <a:latin typeface="Open Sans"/>
                <a:ea typeface="Open Sans"/>
                <a:cs typeface="Open Sans"/>
                <a:sym typeface="Open Sans"/>
              </a:rPr>
              <a:t>Support physique</a:t>
            </a:r>
            <a:endParaRPr sz="3600" u="sng">
              <a:solidFill>
                <a:srgbClr val="FFFFFF"/>
              </a:solidFill>
              <a:latin typeface="Open Sans"/>
              <a:ea typeface="Open Sans"/>
              <a:cs typeface="Open Sans"/>
              <a:sym typeface="Open Sans"/>
            </a:endParaRPr>
          </a:p>
        </p:txBody>
      </p:sp>
      <p:pic>
        <p:nvPicPr>
          <p:cNvPr id="214" name="Shape 214"/>
          <p:cNvPicPr preferRelativeResize="0"/>
          <p:nvPr/>
        </p:nvPicPr>
        <p:blipFill>
          <a:blip r:embed="rId3">
            <a:alphaModFix/>
          </a:blip>
          <a:stretch>
            <a:fillRect/>
          </a:stretch>
        </p:blipFill>
        <p:spPr>
          <a:xfrm>
            <a:off x="600400" y="696000"/>
            <a:ext cx="8118049" cy="4142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18" name="Shape 218"/>
        <p:cNvGrpSpPr/>
        <p:nvPr/>
      </p:nvGrpSpPr>
      <p:grpSpPr>
        <a:xfrm>
          <a:off x="0" y="0"/>
          <a:ext cx="0" cy="0"/>
          <a:chOff x="0" y="0"/>
          <a:chExt cx="0" cy="0"/>
        </a:xfrm>
      </p:grpSpPr>
      <p:sp>
        <p:nvSpPr>
          <p:cNvPr id="219" name="Shape 219"/>
          <p:cNvSpPr txBox="1"/>
          <p:nvPr>
            <p:ph type="title"/>
          </p:nvPr>
        </p:nvSpPr>
        <p:spPr>
          <a:xfrm>
            <a:off x="462900" y="0"/>
            <a:ext cx="4726200" cy="981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fr" u="sng">
                <a:latin typeface="Open Sans"/>
                <a:ea typeface="Open Sans"/>
                <a:cs typeface="Open Sans"/>
                <a:sym typeface="Open Sans"/>
              </a:rPr>
              <a:t>III/ Laser</a:t>
            </a:r>
            <a:endParaRPr u="sng">
              <a:latin typeface="Open Sans"/>
              <a:ea typeface="Open Sans"/>
              <a:cs typeface="Open Sans"/>
              <a:sym typeface="Open Sans"/>
            </a:endParaRPr>
          </a:p>
        </p:txBody>
      </p:sp>
      <p:pic>
        <p:nvPicPr>
          <p:cNvPr id="220" name="Shape 220"/>
          <p:cNvPicPr preferRelativeResize="0"/>
          <p:nvPr/>
        </p:nvPicPr>
        <p:blipFill>
          <a:blip r:embed="rId3">
            <a:alphaModFix/>
          </a:blip>
          <a:stretch>
            <a:fillRect/>
          </a:stretch>
        </p:blipFill>
        <p:spPr>
          <a:xfrm>
            <a:off x="562775" y="981900"/>
            <a:ext cx="7669850" cy="3961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24" name="Shape 224"/>
        <p:cNvGrpSpPr/>
        <p:nvPr/>
      </p:nvGrpSpPr>
      <p:grpSpPr>
        <a:xfrm>
          <a:off x="0" y="0"/>
          <a:ext cx="0" cy="0"/>
          <a:chOff x="0" y="0"/>
          <a:chExt cx="0" cy="0"/>
        </a:xfrm>
      </p:grpSpPr>
      <p:sp>
        <p:nvSpPr>
          <p:cNvPr id="225" name="Shape 225"/>
          <p:cNvSpPr txBox="1"/>
          <p:nvPr/>
        </p:nvSpPr>
        <p:spPr>
          <a:xfrm>
            <a:off x="395250" y="195750"/>
            <a:ext cx="8353500" cy="456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fr" sz="2000">
                <a:solidFill>
                  <a:schemeClr val="dk1"/>
                </a:solidFill>
                <a:latin typeface="Open Sans"/>
                <a:ea typeface="Open Sans"/>
                <a:cs typeface="Open Sans"/>
                <a:sym typeface="Open Sans"/>
              </a:rPr>
              <a:t>L.A.S.E.R</a:t>
            </a:r>
            <a:r>
              <a:rPr lang="fr" sz="2000">
                <a:solidFill>
                  <a:schemeClr val="dk1"/>
                </a:solidFill>
                <a:latin typeface="Open Sans"/>
                <a:ea typeface="Open Sans"/>
                <a:cs typeface="Open Sans"/>
                <a:sym typeface="Open Sans"/>
              </a:rPr>
              <a:t> </a:t>
            </a:r>
            <a:r>
              <a:rPr lang="fr" sz="1800">
                <a:solidFill>
                  <a:schemeClr val="dk1"/>
                </a:solidFill>
                <a:latin typeface="Open Sans"/>
                <a:ea typeface="Open Sans"/>
                <a:cs typeface="Open Sans"/>
                <a:sym typeface="Open Sans"/>
              </a:rPr>
              <a:t>= Light Amplification by Stimulated Emission of Radiation</a:t>
            </a:r>
            <a:endParaRPr sz="1800"/>
          </a:p>
        </p:txBody>
      </p:sp>
      <p:pic>
        <p:nvPicPr>
          <p:cNvPr id="226" name="Shape 226"/>
          <p:cNvPicPr preferRelativeResize="0"/>
          <p:nvPr/>
        </p:nvPicPr>
        <p:blipFill>
          <a:blip r:embed="rId3">
            <a:alphaModFix/>
          </a:blip>
          <a:stretch>
            <a:fillRect/>
          </a:stretch>
        </p:blipFill>
        <p:spPr>
          <a:xfrm>
            <a:off x="489825" y="748000"/>
            <a:ext cx="4167299" cy="1767925"/>
          </a:xfrm>
          <a:prstGeom prst="rect">
            <a:avLst/>
          </a:prstGeom>
          <a:noFill/>
          <a:ln cap="flat" cmpd="sng" w="19050">
            <a:solidFill>
              <a:srgbClr val="FFFFFF"/>
            </a:solidFill>
            <a:prstDash val="solid"/>
            <a:round/>
            <a:headEnd len="sm" w="sm" type="none"/>
            <a:tailEnd len="sm" w="sm" type="none"/>
          </a:ln>
        </p:spPr>
      </p:pic>
      <p:pic>
        <p:nvPicPr>
          <p:cNvPr id="227" name="Shape 227"/>
          <p:cNvPicPr preferRelativeResize="0"/>
          <p:nvPr/>
        </p:nvPicPr>
        <p:blipFill>
          <a:blip r:embed="rId4">
            <a:alphaModFix/>
          </a:blip>
          <a:stretch>
            <a:fillRect/>
          </a:stretch>
        </p:blipFill>
        <p:spPr>
          <a:xfrm>
            <a:off x="4857225" y="748000"/>
            <a:ext cx="2160700" cy="1808850"/>
          </a:xfrm>
          <a:prstGeom prst="rect">
            <a:avLst/>
          </a:prstGeom>
          <a:noFill/>
          <a:ln cap="flat" cmpd="sng" w="19050">
            <a:solidFill>
              <a:srgbClr val="FFFFFF"/>
            </a:solidFill>
            <a:prstDash val="solid"/>
            <a:round/>
            <a:headEnd len="sm" w="sm" type="none"/>
            <a:tailEnd len="sm" w="sm" type="none"/>
          </a:ln>
        </p:spPr>
      </p:pic>
      <p:pic>
        <p:nvPicPr>
          <p:cNvPr id="228" name="Shape 228"/>
          <p:cNvPicPr preferRelativeResize="0"/>
          <p:nvPr/>
        </p:nvPicPr>
        <p:blipFill>
          <a:blip r:embed="rId5">
            <a:alphaModFix/>
          </a:blip>
          <a:stretch>
            <a:fillRect/>
          </a:stretch>
        </p:blipFill>
        <p:spPr>
          <a:xfrm>
            <a:off x="4857225" y="2878900"/>
            <a:ext cx="2160700" cy="1671950"/>
          </a:xfrm>
          <a:prstGeom prst="rect">
            <a:avLst/>
          </a:prstGeom>
          <a:noFill/>
          <a:ln cap="flat" cmpd="sng" w="19050">
            <a:solidFill>
              <a:srgbClr val="FFFFFF"/>
            </a:solidFill>
            <a:prstDash val="solid"/>
            <a:round/>
            <a:headEnd len="sm" w="sm" type="none"/>
            <a:tailEnd len="sm" w="sm" type="none"/>
          </a:ln>
        </p:spPr>
      </p:pic>
      <p:pic>
        <p:nvPicPr>
          <p:cNvPr id="229" name="Shape 229"/>
          <p:cNvPicPr preferRelativeResize="0"/>
          <p:nvPr/>
        </p:nvPicPr>
        <p:blipFill>
          <a:blip r:embed="rId6">
            <a:alphaModFix/>
          </a:blip>
          <a:stretch>
            <a:fillRect/>
          </a:stretch>
        </p:blipFill>
        <p:spPr>
          <a:xfrm>
            <a:off x="489825" y="2878900"/>
            <a:ext cx="4167300" cy="1671950"/>
          </a:xfrm>
          <a:prstGeom prst="rect">
            <a:avLst/>
          </a:prstGeom>
          <a:noFill/>
          <a:ln cap="flat" cmpd="sng" w="19050">
            <a:solidFill>
              <a:srgbClr val="FFFFFF"/>
            </a:solidFill>
            <a:prstDash val="solid"/>
            <a:round/>
            <a:headEnd len="sm" w="sm" type="none"/>
            <a:tailEnd len="sm" w="sm" type="none"/>
          </a:ln>
        </p:spPr>
      </p:pic>
      <p:sp>
        <p:nvSpPr>
          <p:cNvPr id="230" name="Shape 230"/>
          <p:cNvSpPr txBox="1"/>
          <p:nvPr/>
        </p:nvSpPr>
        <p:spPr>
          <a:xfrm>
            <a:off x="489825" y="2454575"/>
            <a:ext cx="4167300" cy="3732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fr" u="sng">
                <a:solidFill>
                  <a:srgbClr val="FFFFFF"/>
                </a:solidFill>
              </a:rPr>
              <a:t>Laser à gaz</a:t>
            </a:r>
            <a:endParaRPr u="sng">
              <a:solidFill>
                <a:srgbClr val="FFFFFF"/>
              </a:solidFill>
              <a:latin typeface="Open Sans"/>
              <a:ea typeface="Open Sans"/>
              <a:cs typeface="Open Sans"/>
              <a:sym typeface="Open Sans"/>
            </a:endParaRPr>
          </a:p>
        </p:txBody>
      </p:sp>
      <p:sp>
        <p:nvSpPr>
          <p:cNvPr id="231" name="Shape 231"/>
          <p:cNvSpPr txBox="1"/>
          <p:nvPr/>
        </p:nvSpPr>
        <p:spPr>
          <a:xfrm>
            <a:off x="489825" y="4550850"/>
            <a:ext cx="4167300" cy="37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u="sng">
                <a:solidFill>
                  <a:srgbClr val="FFFFFF"/>
                </a:solidFill>
              </a:rPr>
              <a:t>Laser à électrons libres</a:t>
            </a:r>
            <a:endParaRPr u="sng">
              <a:solidFill>
                <a:srgbClr val="FFFFFF"/>
              </a:solidFill>
              <a:latin typeface="Open Sans"/>
              <a:ea typeface="Open Sans"/>
              <a:cs typeface="Open Sans"/>
              <a:sym typeface="Open Sans"/>
            </a:endParaRPr>
          </a:p>
        </p:txBody>
      </p:sp>
      <p:sp>
        <p:nvSpPr>
          <p:cNvPr id="232" name="Shape 232"/>
          <p:cNvSpPr txBox="1"/>
          <p:nvPr/>
        </p:nvSpPr>
        <p:spPr>
          <a:xfrm>
            <a:off x="7012875" y="747925"/>
            <a:ext cx="1730700" cy="1809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u="sng">
                <a:solidFill>
                  <a:srgbClr val="FFFFFF"/>
                </a:solidFill>
              </a:rPr>
              <a:t>Laser </a:t>
            </a:r>
            <a:endParaRPr u="sng">
              <a:solidFill>
                <a:srgbClr val="FFFFFF"/>
              </a:solidFill>
            </a:endParaRPr>
          </a:p>
          <a:p>
            <a:pPr indent="0" lvl="0" marL="0" rtl="0">
              <a:spcBef>
                <a:spcPts val="0"/>
              </a:spcBef>
              <a:spcAft>
                <a:spcPts val="0"/>
              </a:spcAft>
              <a:buNone/>
            </a:pPr>
            <a:r>
              <a:rPr lang="fr" u="sng">
                <a:solidFill>
                  <a:srgbClr val="FFFFFF"/>
                </a:solidFill>
              </a:rPr>
              <a:t>semi-conducteur</a:t>
            </a:r>
            <a:endParaRPr u="sng">
              <a:solidFill>
                <a:srgbClr val="FFFFFF"/>
              </a:solidFill>
            </a:endParaRPr>
          </a:p>
        </p:txBody>
      </p:sp>
      <p:sp>
        <p:nvSpPr>
          <p:cNvPr id="233" name="Shape 233"/>
          <p:cNvSpPr txBox="1"/>
          <p:nvPr/>
        </p:nvSpPr>
        <p:spPr>
          <a:xfrm>
            <a:off x="7068075" y="2878900"/>
            <a:ext cx="1620300" cy="1671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u="sng">
                <a:solidFill>
                  <a:srgbClr val="FFFFFF"/>
                </a:solidFill>
              </a:rPr>
              <a:t>Laser </a:t>
            </a:r>
            <a:endParaRPr u="sng">
              <a:solidFill>
                <a:srgbClr val="FFFFFF"/>
              </a:solidFill>
            </a:endParaRPr>
          </a:p>
          <a:p>
            <a:pPr indent="0" lvl="0" marL="0" rtl="0">
              <a:spcBef>
                <a:spcPts val="0"/>
              </a:spcBef>
              <a:spcAft>
                <a:spcPts val="0"/>
              </a:spcAft>
              <a:buNone/>
            </a:pPr>
            <a:r>
              <a:rPr lang="fr" u="sng">
                <a:solidFill>
                  <a:srgbClr val="FFFFFF"/>
                </a:solidFill>
              </a:rPr>
              <a:t>liquide</a:t>
            </a:r>
            <a:endParaRPr u="sng">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37" name="Shape 237"/>
        <p:cNvGrpSpPr/>
        <p:nvPr/>
      </p:nvGrpSpPr>
      <p:grpSpPr>
        <a:xfrm>
          <a:off x="0" y="0"/>
          <a:ext cx="0" cy="0"/>
          <a:chOff x="0" y="0"/>
          <a:chExt cx="0" cy="0"/>
        </a:xfrm>
      </p:grpSpPr>
      <p:sp>
        <p:nvSpPr>
          <p:cNvPr id="238" name="Shape 238"/>
          <p:cNvSpPr txBox="1"/>
          <p:nvPr/>
        </p:nvSpPr>
        <p:spPr>
          <a:xfrm>
            <a:off x="4143300" y="951625"/>
            <a:ext cx="4926900" cy="2280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2400">
                <a:solidFill>
                  <a:srgbClr val="FFFFFF"/>
                </a:solidFill>
                <a:latin typeface="Open Sans"/>
                <a:ea typeface="Open Sans"/>
                <a:cs typeface="Open Sans"/>
                <a:sym typeface="Open Sans"/>
              </a:rPr>
              <a:t>4 propriétés intéressantes :</a:t>
            </a:r>
            <a:endParaRPr sz="2400">
              <a:solidFill>
                <a:srgbClr val="FFFFFF"/>
              </a:solidFill>
              <a:latin typeface="Open Sans"/>
              <a:ea typeface="Open Sans"/>
              <a:cs typeface="Open Sans"/>
              <a:sym typeface="Open Sans"/>
            </a:endParaRPr>
          </a:p>
          <a:p>
            <a:pPr indent="-355600" lvl="0" marL="457200" rtl="0">
              <a:spcBef>
                <a:spcPts val="0"/>
              </a:spcBef>
              <a:spcAft>
                <a:spcPts val="0"/>
              </a:spcAft>
              <a:buClr>
                <a:srgbClr val="FFFFFF"/>
              </a:buClr>
              <a:buSzPts val="2000"/>
              <a:buFont typeface="Open Sans"/>
              <a:buChar char="●"/>
            </a:pPr>
            <a:r>
              <a:rPr lang="fr" sz="2000">
                <a:solidFill>
                  <a:srgbClr val="FFFFFF"/>
                </a:solidFill>
                <a:latin typeface="Open Sans"/>
                <a:ea typeface="Open Sans"/>
                <a:cs typeface="Open Sans"/>
                <a:sym typeface="Open Sans"/>
              </a:rPr>
              <a:t>monochromatique</a:t>
            </a:r>
            <a:endParaRPr sz="2000">
              <a:solidFill>
                <a:srgbClr val="FFFFFF"/>
              </a:solidFill>
              <a:latin typeface="Open Sans"/>
              <a:ea typeface="Open Sans"/>
              <a:cs typeface="Open Sans"/>
              <a:sym typeface="Open Sans"/>
            </a:endParaRPr>
          </a:p>
          <a:p>
            <a:pPr indent="-355600" lvl="0" marL="457200" rtl="0">
              <a:spcBef>
                <a:spcPts val="0"/>
              </a:spcBef>
              <a:spcAft>
                <a:spcPts val="0"/>
              </a:spcAft>
              <a:buClr>
                <a:srgbClr val="FFFFFF"/>
              </a:buClr>
              <a:buSzPts val="2000"/>
              <a:buFont typeface="Open Sans"/>
              <a:buChar char="●"/>
            </a:pPr>
            <a:r>
              <a:rPr lang="fr" sz="2000">
                <a:solidFill>
                  <a:srgbClr val="FFFFFF"/>
                </a:solidFill>
                <a:latin typeface="Open Sans"/>
                <a:ea typeface="Open Sans"/>
                <a:cs typeface="Open Sans"/>
                <a:sym typeface="Open Sans"/>
              </a:rPr>
              <a:t>faisceau directif</a:t>
            </a:r>
            <a:endParaRPr sz="2000">
              <a:solidFill>
                <a:srgbClr val="FFFFFF"/>
              </a:solidFill>
              <a:latin typeface="Open Sans"/>
              <a:ea typeface="Open Sans"/>
              <a:cs typeface="Open Sans"/>
              <a:sym typeface="Open Sans"/>
            </a:endParaRPr>
          </a:p>
          <a:p>
            <a:pPr indent="-355600" lvl="0" marL="457200" rtl="0">
              <a:spcBef>
                <a:spcPts val="0"/>
              </a:spcBef>
              <a:spcAft>
                <a:spcPts val="0"/>
              </a:spcAft>
              <a:buClr>
                <a:srgbClr val="FFFFFF"/>
              </a:buClr>
              <a:buSzPts val="2000"/>
              <a:buFont typeface="Open Sans"/>
              <a:buChar char="●"/>
            </a:pPr>
            <a:r>
              <a:rPr lang="fr" sz="2000">
                <a:solidFill>
                  <a:srgbClr val="FFFFFF"/>
                </a:solidFill>
                <a:latin typeface="Open Sans"/>
                <a:ea typeface="Open Sans"/>
                <a:cs typeface="Open Sans"/>
                <a:sym typeface="Open Sans"/>
              </a:rPr>
              <a:t>cohérent</a:t>
            </a:r>
            <a:endParaRPr sz="2000">
              <a:solidFill>
                <a:srgbClr val="FFFFFF"/>
              </a:solidFill>
              <a:latin typeface="Open Sans"/>
              <a:ea typeface="Open Sans"/>
              <a:cs typeface="Open Sans"/>
              <a:sym typeface="Open Sans"/>
            </a:endParaRPr>
          </a:p>
          <a:p>
            <a:pPr indent="-355600" lvl="0" marL="457200" rtl="0">
              <a:spcBef>
                <a:spcPts val="0"/>
              </a:spcBef>
              <a:spcAft>
                <a:spcPts val="0"/>
              </a:spcAft>
              <a:buClr>
                <a:srgbClr val="FFFFFF"/>
              </a:buClr>
              <a:buSzPts val="2000"/>
              <a:buFont typeface="Open Sans"/>
              <a:buChar char="●"/>
            </a:pPr>
            <a:r>
              <a:rPr lang="fr" sz="2000">
                <a:solidFill>
                  <a:srgbClr val="FFFFFF"/>
                </a:solidFill>
                <a:latin typeface="Open Sans"/>
                <a:ea typeface="Open Sans"/>
                <a:cs typeface="Open Sans"/>
                <a:sym typeface="Open Sans"/>
              </a:rPr>
              <a:t>concentrations d’énergie importante</a:t>
            </a:r>
            <a:endParaRPr sz="2000">
              <a:solidFill>
                <a:srgbClr val="FFFFFF"/>
              </a:solidFill>
              <a:latin typeface="Open Sans"/>
              <a:ea typeface="Open Sans"/>
              <a:cs typeface="Open Sans"/>
              <a:sym typeface="Open Sans"/>
            </a:endParaRPr>
          </a:p>
          <a:p>
            <a:pPr indent="0" lvl="0" marL="0">
              <a:spcBef>
                <a:spcPts val="0"/>
              </a:spcBef>
              <a:spcAft>
                <a:spcPts val="0"/>
              </a:spcAft>
              <a:buNone/>
            </a:pPr>
            <a:br>
              <a:rPr lang="fr" sz="1800">
                <a:solidFill>
                  <a:srgbClr val="FFFFFF"/>
                </a:solidFill>
                <a:latin typeface="Open Sans"/>
                <a:ea typeface="Open Sans"/>
                <a:cs typeface="Open Sans"/>
                <a:sym typeface="Open Sans"/>
              </a:rPr>
            </a:br>
            <a:br>
              <a:rPr lang="fr" sz="1800">
                <a:solidFill>
                  <a:srgbClr val="FFFFFF"/>
                </a:solidFill>
                <a:latin typeface="Open Sans"/>
                <a:ea typeface="Open Sans"/>
                <a:cs typeface="Open Sans"/>
                <a:sym typeface="Open Sans"/>
              </a:rPr>
            </a:br>
            <a:endParaRPr sz="1800">
              <a:solidFill>
                <a:srgbClr val="FFFFFF"/>
              </a:solidFill>
              <a:latin typeface="Open Sans"/>
              <a:ea typeface="Open Sans"/>
              <a:cs typeface="Open Sans"/>
              <a:sym typeface="Open Sans"/>
            </a:endParaRPr>
          </a:p>
        </p:txBody>
      </p:sp>
      <p:sp>
        <p:nvSpPr>
          <p:cNvPr id="239" name="Shape 239"/>
          <p:cNvSpPr txBox="1"/>
          <p:nvPr/>
        </p:nvSpPr>
        <p:spPr>
          <a:xfrm>
            <a:off x="502200" y="3937300"/>
            <a:ext cx="8139600" cy="623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fr" sz="1800">
                <a:solidFill>
                  <a:srgbClr val="FFFFFF"/>
                </a:solidFill>
                <a:latin typeface="Open Sans"/>
                <a:ea typeface="Open Sans"/>
                <a:cs typeface="Open Sans"/>
                <a:sym typeface="Open Sans"/>
              </a:rPr>
              <a:t>Utilisation : calculer une distance, pointer un objet, découper du matériau...</a:t>
            </a:r>
            <a:endParaRPr/>
          </a:p>
        </p:txBody>
      </p:sp>
      <p:pic>
        <p:nvPicPr>
          <p:cNvPr id="240" name="Shape 240"/>
          <p:cNvPicPr preferRelativeResize="0"/>
          <p:nvPr/>
        </p:nvPicPr>
        <p:blipFill>
          <a:blip r:embed="rId3">
            <a:alphaModFix/>
          </a:blip>
          <a:stretch>
            <a:fillRect/>
          </a:stretch>
        </p:blipFill>
        <p:spPr>
          <a:xfrm>
            <a:off x="502200" y="951625"/>
            <a:ext cx="3528625" cy="2689125"/>
          </a:xfrm>
          <a:prstGeom prst="rect">
            <a:avLst/>
          </a:prstGeom>
          <a:noFill/>
          <a:ln cap="flat" cmpd="sng" w="9525">
            <a:solidFill>
              <a:srgbClr val="FFFFFF"/>
            </a:solidFill>
            <a:prstDash val="solid"/>
            <a:round/>
            <a:headEnd len="sm" w="sm" type="none"/>
            <a:tailEnd len="sm" w="sm" type="none"/>
          </a:ln>
        </p:spPr>
      </p:pic>
      <p:sp>
        <p:nvSpPr>
          <p:cNvPr id="241" name="Shape 241"/>
          <p:cNvSpPr txBox="1"/>
          <p:nvPr>
            <p:ph type="title"/>
          </p:nvPr>
        </p:nvSpPr>
        <p:spPr>
          <a:xfrm>
            <a:off x="502200" y="143150"/>
            <a:ext cx="4726200" cy="736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fr" sz="3000" u="sng">
                <a:latin typeface="Open Sans"/>
                <a:ea typeface="Open Sans"/>
                <a:cs typeface="Open Sans"/>
                <a:sym typeface="Open Sans"/>
              </a:rPr>
              <a:t>Faisceau laser</a:t>
            </a:r>
            <a:endParaRPr sz="3000" u="sng">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45" name="Shape 245"/>
        <p:cNvGrpSpPr/>
        <p:nvPr/>
      </p:nvGrpSpPr>
      <p:grpSpPr>
        <a:xfrm>
          <a:off x="0" y="0"/>
          <a:ext cx="0" cy="0"/>
          <a:chOff x="0" y="0"/>
          <a:chExt cx="0" cy="0"/>
        </a:xfrm>
      </p:grpSpPr>
      <p:pic>
        <p:nvPicPr>
          <p:cNvPr id="246" name="Shape 246"/>
          <p:cNvPicPr preferRelativeResize="0"/>
          <p:nvPr/>
        </p:nvPicPr>
        <p:blipFill>
          <a:blip r:embed="rId3">
            <a:alphaModFix/>
          </a:blip>
          <a:stretch>
            <a:fillRect/>
          </a:stretch>
        </p:blipFill>
        <p:spPr>
          <a:xfrm>
            <a:off x="343925" y="1401800"/>
            <a:ext cx="3641175" cy="2684201"/>
          </a:xfrm>
          <a:prstGeom prst="rect">
            <a:avLst/>
          </a:prstGeom>
          <a:noFill/>
          <a:ln cap="flat" cmpd="sng" w="9525">
            <a:solidFill>
              <a:srgbClr val="FFFFFF"/>
            </a:solidFill>
            <a:prstDash val="solid"/>
            <a:round/>
            <a:headEnd len="sm" w="sm" type="none"/>
            <a:tailEnd len="sm" w="sm" type="none"/>
          </a:ln>
        </p:spPr>
      </p:pic>
      <p:sp>
        <p:nvSpPr>
          <p:cNvPr id="247" name="Shape 247"/>
          <p:cNvSpPr txBox="1"/>
          <p:nvPr/>
        </p:nvSpPr>
        <p:spPr>
          <a:xfrm>
            <a:off x="4158625" y="1429150"/>
            <a:ext cx="5034000" cy="2629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fr" sz="2400">
                <a:solidFill>
                  <a:srgbClr val="FFFFFF"/>
                </a:solidFill>
                <a:latin typeface="Open Sans"/>
                <a:ea typeface="Open Sans"/>
                <a:cs typeface="Open Sans"/>
                <a:sym typeface="Open Sans"/>
              </a:rPr>
              <a:t>E = h ✕ f</a:t>
            </a:r>
            <a:br>
              <a:rPr lang="fr">
                <a:solidFill>
                  <a:srgbClr val="FFFFFF"/>
                </a:solidFill>
                <a:latin typeface="Open Sans"/>
                <a:ea typeface="Open Sans"/>
                <a:cs typeface="Open Sans"/>
                <a:sym typeface="Open Sans"/>
              </a:rPr>
            </a:br>
            <a:r>
              <a:rPr lang="fr" sz="1800">
                <a:solidFill>
                  <a:srgbClr val="FFFFFF"/>
                </a:solidFill>
                <a:latin typeface="Open Sans"/>
                <a:ea typeface="Open Sans"/>
                <a:cs typeface="Open Sans"/>
                <a:sym typeface="Open Sans"/>
              </a:rPr>
              <a:t>E → énergie du photon, en Joule</a:t>
            </a:r>
            <a:endParaRPr sz="1800">
              <a:solidFill>
                <a:srgbClr val="FFFFFF"/>
              </a:solidFill>
              <a:latin typeface="Open Sans"/>
              <a:ea typeface="Open Sans"/>
              <a:cs typeface="Open Sans"/>
              <a:sym typeface="Open Sans"/>
            </a:endParaRPr>
          </a:p>
          <a:p>
            <a:pPr indent="0" lvl="0" marL="0">
              <a:spcBef>
                <a:spcPts val="0"/>
              </a:spcBef>
              <a:spcAft>
                <a:spcPts val="0"/>
              </a:spcAft>
              <a:buNone/>
            </a:pPr>
            <a:r>
              <a:rPr lang="fr" sz="1800">
                <a:solidFill>
                  <a:srgbClr val="FFFFFF"/>
                </a:solidFill>
                <a:latin typeface="Open Sans"/>
                <a:ea typeface="Open Sans"/>
                <a:cs typeface="Open Sans"/>
                <a:sym typeface="Open Sans"/>
              </a:rPr>
              <a:t>h  → constante de Planck = 6,626 × 10e-34 J.s </a:t>
            </a:r>
            <a:endParaRPr sz="1800">
              <a:solidFill>
                <a:srgbClr val="FFFFFF"/>
              </a:solidFill>
              <a:latin typeface="Open Sans"/>
              <a:ea typeface="Open Sans"/>
              <a:cs typeface="Open Sans"/>
              <a:sym typeface="Open Sans"/>
            </a:endParaRPr>
          </a:p>
          <a:p>
            <a:pPr indent="0" lvl="0" marL="0">
              <a:spcBef>
                <a:spcPts val="0"/>
              </a:spcBef>
              <a:spcAft>
                <a:spcPts val="0"/>
              </a:spcAft>
              <a:buNone/>
            </a:pPr>
            <a:r>
              <a:rPr lang="fr" sz="1800">
                <a:solidFill>
                  <a:srgbClr val="FFFFFF"/>
                </a:solidFill>
                <a:latin typeface="Open Sans"/>
                <a:ea typeface="Open Sans"/>
                <a:cs typeface="Open Sans"/>
                <a:sym typeface="Open Sans"/>
              </a:rPr>
              <a:t>f → fréquence associée au photon, en Hertz</a:t>
            </a:r>
            <a:br>
              <a:rPr lang="fr" sz="1800">
                <a:solidFill>
                  <a:srgbClr val="FFFFFF"/>
                </a:solidFill>
                <a:latin typeface="Open Sans"/>
                <a:ea typeface="Open Sans"/>
                <a:cs typeface="Open Sans"/>
                <a:sym typeface="Open Sans"/>
              </a:rPr>
            </a:br>
            <a:r>
              <a:rPr lang="fr" sz="1800">
                <a:solidFill>
                  <a:srgbClr val="FFFFFF"/>
                </a:solidFill>
                <a:latin typeface="Open Sans"/>
                <a:ea typeface="Open Sans"/>
                <a:cs typeface="Open Sans"/>
                <a:sym typeface="Open Sans"/>
              </a:rPr>
              <a:t>c → célérité (vitesse de la lumière ) = 3*10e8 m/s</a:t>
            </a:r>
            <a:endParaRPr sz="1800">
              <a:solidFill>
                <a:srgbClr val="FFFFFF"/>
              </a:solidFill>
              <a:latin typeface="Open Sans"/>
              <a:ea typeface="Open Sans"/>
              <a:cs typeface="Open Sans"/>
              <a:sym typeface="Open Sans"/>
            </a:endParaRPr>
          </a:p>
          <a:p>
            <a:pPr indent="0" lvl="0" marL="0">
              <a:spcBef>
                <a:spcPts val="0"/>
              </a:spcBef>
              <a:spcAft>
                <a:spcPts val="0"/>
              </a:spcAft>
              <a:buNone/>
            </a:pPr>
            <a:r>
              <a:rPr lang="fr" sz="1800">
                <a:solidFill>
                  <a:srgbClr val="FFFFFF"/>
                </a:solidFill>
                <a:latin typeface="Open Sans"/>
                <a:ea typeface="Open Sans"/>
                <a:cs typeface="Open Sans"/>
                <a:sym typeface="Open Sans"/>
              </a:rPr>
              <a:t>λ → longueur d’onde, en m</a:t>
            </a:r>
            <a:br>
              <a:rPr lang="fr">
                <a:solidFill>
                  <a:srgbClr val="FFFFFF"/>
                </a:solidFill>
                <a:latin typeface="Open Sans"/>
                <a:ea typeface="Open Sans"/>
                <a:cs typeface="Open Sans"/>
                <a:sym typeface="Open Sans"/>
              </a:rPr>
            </a:br>
            <a:endParaRPr>
              <a:solidFill>
                <a:srgbClr val="FFFFFF"/>
              </a:solidFill>
              <a:latin typeface="Open Sans"/>
              <a:ea typeface="Open Sans"/>
              <a:cs typeface="Open Sans"/>
              <a:sym typeface="Open Sans"/>
            </a:endParaRPr>
          </a:p>
        </p:txBody>
      </p:sp>
      <p:sp>
        <p:nvSpPr>
          <p:cNvPr id="248" name="Shape 248"/>
          <p:cNvSpPr txBox="1"/>
          <p:nvPr>
            <p:ph type="title"/>
          </p:nvPr>
        </p:nvSpPr>
        <p:spPr>
          <a:xfrm>
            <a:off x="343925" y="289075"/>
            <a:ext cx="4726200" cy="736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fr" sz="3000" u="sng">
                <a:latin typeface="Open Sans"/>
                <a:ea typeface="Open Sans"/>
                <a:cs typeface="Open Sans"/>
                <a:sym typeface="Open Sans"/>
              </a:rPr>
              <a:t>Photon</a:t>
            </a:r>
            <a:endParaRPr sz="3000" u="sng">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69" name="Shape 69"/>
        <p:cNvGrpSpPr/>
        <p:nvPr/>
      </p:nvGrpSpPr>
      <p:grpSpPr>
        <a:xfrm>
          <a:off x="0" y="0"/>
          <a:ext cx="0" cy="0"/>
          <a:chOff x="0" y="0"/>
          <a:chExt cx="0" cy="0"/>
        </a:xfrm>
      </p:grpSpPr>
      <p:pic>
        <p:nvPicPr>
          <p:cNvPr id="70" name="Shape 70"/>
          <p:cNvPicPr preferRelativeResize="0"/>
          <p:nvPr/>
        </p:nvPicPr>
        <p:blipFill>
          <a:blip r:embed="rId3">
            <a:alphaModFix/>
          </a:blip>
          <a:stretch>
            <a:fillRect/>
          </a:stretch>
        </p:blipFill>
        <p:spPr>
          <a:xfrm>
            <a:off x="2370100" y="0"/>
            <a:ext cx="4403808" cy="5143499"/>
          </a:xfrm>
          <a:prstGeom prst="rect">
            <a:avLst/>
          </a:prstGeom>
          <a:noFill/>
          <a:ln>
            <a:noFill/>
          </a:ln>
        </p:spPr>
      </p:pic>
      <p:sp>
        <p:nvSpPr>
          <p:cNvPr id="71" name="Shape 71"/>
          <p:cNvSpPr txBox="1"/>
          <p:nvPr/>
        </p:nvSpPr>
        <p:spPr>
          <a:xfrm>
            <a:off x="3577350" y="2336250"/>
            <a:ext cx="1989300" cy="4710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fr" sz="1800">
                <a:solidFill>
                  <a:srgbClr val="FFFFFF"/>
                </a:solidFill>
                <a:latin typeface="Open Sans"/>
                <a:ea typeface="Open Sans"/>
                <a:cs typeface="Open Sans"/>
                <a:sym typeface="Open Sans"/>
              </a:rPr>
              <a:t>Graveur Laser</a:t>
            </a:r>
            <a:endParaRPr b="1" sz="1800">
              <a:solidFill>
                <a:srgbClr val="FFFFFF"/>
              </a:solidFill>
              <a:latin typeface="Open Sans"/>
              <a:ea typeface="Open Sans"/>
              <a:cs typeface="Open Sans"/>
              <a:sym typeface="Open Sans"/>
            </a:endParaRPr>
          </a:p>
        </p:txBody>
      </p:sp>
      <p:sp>
        <p:nvSpPr>
          <p:cNvPr id="72" name="Shape 72"/>
          <p:cNvSpPr txBox="1"/>
          <p:nvPr/>
        </p:nvSpPr>
        <p:spPr>
          <a:xfrm>
            <a:off x="2630650" y="1060100"/>
            <a:ext cx="1151700" cy="523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fr">
                <a:solidFill>
                  <a:srgbClr val="FFFFFF"/>
                </a:solidFill>
                <a:latin typeface="Open Sans"/>
                <a:ea typeface="Open Sans"/>
                <a:cs typeface="Open Sans"/>
                <a:sym typeface="Open Sans"/>
              </a:rPr>
              <a:t>Utilisateur</a:t>
            </a:r>
            <a:endParaRPr b="1">
              <a:solidFill>
                <a:srgbClr val="FFFFFF"/>
              </a:solidFill>
              <a:latin typeface="Open Sans"/>
              <a:ea typeface="Open Sans"/>
              <a:cs typeface="Open Sans"/>
              <a:sym typeface="Open Sans"/>
            </a:endParaRPr>
          </a:p>
        </p:txBody>
      </p:sp>
      <p:sp>
        <p:nvSpPr>
          <p:cNvPr id="73" name="Shape 73"/>
          <p:cNvSpPr txBox="1"/>
          <p:nvPr/>
        </p:nvSpPr>
        <p:spPr>
          <a:xfrm>
            <a:off x="5326725" y="1007600"/>
            <a:ext cx="1151700" cy="523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fr" sz="1800">
                <a:solidFill>
                  <a:srgbClr val="FFFFFF"/>
                </a:solidFill>
                <a:latin typeface="Open Sans"/>
                <a:ea typeface="Open Sans"/>
                <a:cs typeface="Open Sans"/>
                <a:sym typeface="Open Sans"/>
              </a:rPr>
              <a:t>Support</a:t>
            </a:r>
            <a:endParaRPr b="1" sz="1800">
              <a:solidFill>
                <a:srgbClr val="FFFFFF"/>
              </a:solidFill>
              <a:latin typeface="Open Sans"/>
              <a:ea typeface="Open Sans"/>
              <a:cs typeface="Open Sans"/>
              <a:sym typeface="Open Sans"/>
            </a:endParaRPr>
          </a:p>
        </p:txBody>
      </p:sp>
      <p:sp>
        <p:nvSpPr>
          <p:cNvPr id="74" name="Shape 74"/>
          <p:cNvSpPr txBox="1"/>
          <p:nvPr/>
        </p:nvSpPr>
        <p:spPr>
          <a:xfrm>
            <a:off x="3481375" y="3743100"/>
            <a:ext cx="2238000" cy="7197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fr" sz="1800">
                <a:solidFill>
                  <a:srgbClr val="FFFFFF"/>
                </a:solidFill>
                <a:latin typeface="Open Sans"/>
                <a:ea typeface="Open Sans"/>
                <a:cs typeface="Open Sans"/>
                <a:sym typeface="Open Sans"/>
              </a:rPr>
              <a:t>Graver une image sur un support</a:t>
            </a:r>
            <a:endParaRPr b="1" sz="1800">
              <a:solidFill>
                <a:srgbClr val="FFFFFF"/>
              </a:solidFill>
              <a:latin typeface="Open Sans"/>
              <a:ea typeface="Open Sans"/>
              <a:cs typeface="Open Sans"/>
              <a:sym typeface="Open Sans"/>
            </a:endParaRPr>
          </a:p>
        </p:txBody>
      </p:sp>
      <p:sp>
        <p:nvSpPr>
          <p:cNvPr id="75" name="Shape 75"/>
          <p:cNvSpPr txBox="1"/>
          <p:nvPr/>
        </p:nvSpPr>
        <p:spPr>
          <a:xfrm>
            <a:off x="0" y="0"/>
            <a:ext cx="9144000" cy="4710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fr" sz="2000">
                <a:solidFill>
                  <a:srgbClr val="FFFFFF"/>
                </a:solidFill>
                <a:latin typeface="Open Sans"/>
                <a:ea typeface="Open Sans"/>
                <a:cs typeface="Open Sans"/>
                <a:sym typeface="Open Sans"/>
              </a:rPr>
              <a:t>Diagramme bête à cornes</a:t>
            </a:r>
            <a:endParaRPr b="1" sz="2000">
              <a:solidFill>
                <a:srgbClr val="FFFFFF"/>
              </a:solidFill>
              <a:latin typeface="Open Sans"/>
              <a:ea typeface="Open Sans"/>
              <a:cs typeface="Open Sans"/>
              <a:sym typeface="Open Sans"/>
            </a:endParaRPr>
          </a:p>
        </p:txBody>
      </p:sp>
      <p:sp>
        <p:nvSpPr>
          <p:cNvPr id="76" name="Shape 76"/>
          <p:cNvSpPr txBox="1"/>
          <p:nvPr/>
        </p:nvSpPr>
        <p:spPr>
          <a:xfrm>
            <a:off x="1195325" y="536450"/>
            <a:ext cx="1989300" cy="667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fr" sz="1600">
                <a:solidFill>
                  <a:srgbClr val="FFFFFF"/>
                </a:solidFill>
                <a:latin typeface="Open Sans"/>
                <a:ea typeface="Open Sans"/>
                <a:cs typeface="Open Sans"/>
                <a:sym typeface="Open Sans"/>
              </a:rPr>
              <a:t>A qui rend service le produit ?</a:t>
            </a:r>
            <a:endParaRPr sz="1600">
              <a:solidFill>
                <a:srgbClr val="FFFFFF"/>
              </a:solidFill>
              <a:latin typeface="Open Sans"/>
              <a:ea typeface="Open Sans"/>
              <a:cs typeface="Open Sans"/>
              <a:sym typeface="Open Sans"/>
            </a:endParaRPr>
          </a:p>
        </p:txBody>
      </p:sp>
      <p:sp>
        <p:nvSpPr>
          <p:cNvPr id="77" name="Shape 77"/>
          <p:cNvSpPr txBox="1"/>
          <p:nvPr/>
        </p:nvSpPr>
        <p:spPr>
          <a:xfrm>
            <a:off x="5719375" y="536450"/>
            <a:ext cx="3424500" cy="889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fr" sz="1600">
                <a:solidFill>
                  <a:srgbClr val="FFFFFF"/>
                </a:solidFill>
                <a:latin typeface="Open Sans"/>
                <a:ea typeface="Open Sans"/>
                <a:cs typeface="Open Sans"/>
                <a:sym typeface="Open Sans"/>
              </a:rPr>
              <a:t>           Sur quoi agit </a:t>
            </a:r>
            <a:endParaRPr sz="1600">
              <a:solidFill>
                <a:srgbClr val="FFFFFF"/>
              </a:solidFill>
              <a:latin typeface="Open Sans"/>
              <a:ea typeface="Open Sans"/>
              <a:cs typeface="Open Sans"/>
              <a:sym typeface="Open Sans"/>
            </a:endParaRPr>
          </a:p>
          <a:p>
            <a:pPr indent="0" lvl="0" marL="457200" rtl="0">
              <a:spcBef>
                <a:spcPts val="0"/>
              </a:spcBef>
              <a:spcAft>
                <a:spcPts val="0"/>
              </a:spcAft>
              <a:buNone/>
            </a:pPr>
            <a:r>
              <a:rPr lang="fr" sz="1600">
                <a:solidFill>
                  <a:srgbClr val="FFFFFF"/>
                </a:solidFill>
                <a:latin typeface="Open Sans"/>
                <a:ea typeface="Open Sans"/>
                <a:cs typeface="Open Sans"/>
                <a:sym typeface="Open Sans"/>
              </a:rPr>
              <a:t>     le produit ?</a:t>
            </a:r>
            <a:endParaRPr sz="1600">
              <a:solidFill>
                <a:srgbClr val="FFFFFF"/>
              </a:solidFill>
              <a:latin typeface="Open Sans"/>
              <a:ea typeface="Open Sans"/>
              <a:cs typeface="Open Sans"/>
              <a:sym typeface="Open Sans"/>
            </a:endParaRPr>
          </a:p>
        </p:txBody>
      </p:sp>
      <p:sp>
        <p:nvSpPr>
          <p:cNvPr id="78" name="Shape 78"/>
          <p:cNvSpPr txBox="1"/>
          <p:nvPr/>
        </p:nvSpPr>
        <p:spPr>
          <a:xfrm>
            <a:off x="0" y="4541450"/>
            <a:ext cx="9144000" cy="6021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fr">
                <a:solidFill>
                  <a:srgbClr val="FFFFFF"/>
                </a:solidFill>
                <a:latin typeface="Open Sans"/>
                <a:ea typeface="Open Sans"/>
                <a:cs typeface="Open Sans"/>
                <a:sym typeface="Open Sans"/>
              </a:rPr>
              <a:t>Dans quel but le produit existe ?</a:t>
            </a:r>
            <a:endParaRPr>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52" name="Shape 252"/>
        <p:cNvGrpSpPr/>
        <p:nvPr/>
      </p:nvGrpSpPr>
      <p:grpSpPr>
        <a:xfrm>
          <a:off x="0" y="0"/>
          <a:ext cx="0" cy="0"/>
          <a:chOff x="0" y="0"/>
          <a:chExt cx="0" cy="0"/>
        </a:xfrm>
      </p:grpSpPr>
      <p:pic>
        <p:nvPicPr>
          <p:cNvPr id="253" name="Shape 253"/>
          <p:cNvPicPr preferRelativeResize="0"/>
          <p:nvPr/>
        </p:nvPicPr>
        <p:blipFill>
          <a:blip r:embed="rId3">
            <a:alphaModFix/>
          </a:blip>
          <a:stretch>
            <a:fillRect/>
          </a:stretch>
        </p:blipFill>
        <p:spPr>
          <a:xfrm>
            <a:off x="552374" y="562850"/>
            <a:ext cx="6853225" cy="4693150"/>
          </a:xfrm>
          <a:prstGeom prst="rect">
            <a:avLst/>
          </a:prstGeom>
          <a:noFill/>
          <a:ln>
            <a:noFill/>
          </a:ln>
        </p:spPr>
      </p:pic>
      <p:sp>
        <p:nvSpPr>
          <p:cNvPr id="254" name="Shape 254"/>
          <p:cNvSpPr txBox="1"/>
          <p:nvPr/>
        </p:nvSpPr>
        <p:spPr>
          <a:xfrm>
            <a:off x="2021775" y="828925"/>
            <a:ext cx="471300" cy="615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fr" sz="3000">
                <a:solidFill>
                  <a:srgbClr val="FFFFFF"/>
                </a:solidFill>
                <a:latin typeface="Open Sans"/>
                <a:ea typeface="Open Sans"/>
                <a:cs typeface="Open Sans"/>
                <a:sym typeface="Open Sans"/>
              </a:rPr>
              <a:t>E</a:t>
            </a:r>
            <a:endParaRPr b="1" sz="3000">
              <a:solidFill>
                <a:srgbClr val="FFFFFF"/>
              </a:solidFill>
              <a:latin typeface="Open Sans"/>
              <a:ea typeface="Open Sans"/>
              <a:cs typeface="Open Sans"/>
              <a:sym typeface="Open Sans"/>
            </a:endParaRPr>
          </a:p>
        </p:txBody>
      </p:sp>
      <p:sp>
        <p:nvSpPr>
          <p:cNvPr id="255" name="Shape 255"/>
          <p:cNvSpPr txBox="1"/>
          <p:nvPr/>
        </p:nvSpPr>
        <p:spPr>
          <a:xfrm>
            <a:off x="1984875" y="2887725"/>
            <a:ext cx="855300" cy="615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fr" sz="3000">
                <a:solidFill>
                  <a:srgbClr val="FFFFFF"/>
                </a:solidFill>
                <a:latin typeface="Open Sans"/>
                <a:ea typeface="Open Sans"/>
                <a:cs typeface="Open Sans"/>
                <a:sym typeface="Open Sans"/>
              </a:rPr>
              <a:t>E1</a:t>
            </a:r>
            <a:endParaRPr b="1" sz="3000">
              <a:solidFill>
                <a:srgbClr val="FFFFFF"/>
              </a:solidFill>
              <a:latin typeface="Open Sans"/>
              <a:ea typeface="Open Sans"/>
              <a:cs typeface="Open Sans"/>
              <a:sym typeface="Open Sans"/>
            </a:endParaRPr>
          </a:p>
        </p:txBody>
      </p:sp>
      <p:sp>
        <p:nvSpPr>
          <p:cNvPr id="256" name="Shape 256"/>
          <p:cNvSpPr txBox="1"/>
          <p:nvPr/>
        </p:nvSpPr>
        <p:spPr>
          <a:xfrm>
            <a:off x="2021775" y="4348900"/>
            <a:ext cx="781500" cy="615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fr" sz="3000">
                <a:solidFill>
                  <a:srgbClr val="FFFFFF"/>
                </a:solidFill>
                <a:latin typeface="Open Sans"/>
                <a:ea typeface="Open Sans"/>
                <a:cs typeface="Open Sans"/>
                <a:sym typeface="Open Sans"/>
              </a:rPr>
              <a:t>E0</a:t>
            </a:r>
            <a:endParaRPr b="1" sz="3000">
              <a:solidFill>
                <a:srgbClr val="FFFFFF"/>
              </a:solidFill>
              <a:latin typeface="Open Sans"/>
              <a:ea typeface="Open Sans"/>
              <a:cs typeface="Open Sans"/>
              <a:sym typeface="Open Sans"/>
            </a:endParaRPr>
          </a:p>
        </p:txBody>
      </p:sp>
      <p:sp>
        <p:nvSpPr>
          <p:cNvPr id="257" name="Shape 257"/>
          <p:cNvSpPr txBox="1"/>
          <p:nvPr/>
        </p:nvSpPr>
        <p:spPr>
          <a:xfrm>
            <a:off x="502500" y="3502725"/>
            <a:ext cx="1199100" cy="514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2400">
                <a:solidFill>
                  <a:srgbClr val="FFFFFF"/>
                </a:solidFill>
                <a:latin typeface="Open Sans"/>
                <a:ea typeface="Open Sans"/>
                <a:cs typeface="Open Sans"/>
                <a:sym typeface="Open Sans"/>
              </a:rPr>
              <a:t>f(1/0)</a:t>
            </a:r>
            <a:endParaRPr sz="2400">
              <a:solidFill>
                <a:srgbClr val="FFFFFF"/>
              </a:solidFill>
              <a:latin typeface="Open Sans"/>
              <a:ea typeface="Open Sans"/>
              <a:cs typeface="Open Sans"/>
              <a:sym typeface="Open Sans"/>
            </a:endParaRPr>
          </a:p>
        </p:txBody>
      </p:sp>
      <p:sp>
        <p:nvSpPr>
          <p:cNvPr id="258" name="Shape 258"/>
          <p:cNvSpPr txBox="1"/>
          <p:nvPr>
            <p:ph type="title"/>
          </p:nvPr>
        </p:nvSpPr>
        <p:spPr>
          <a:xfrm>
            <a:off x="462900" y="0"/>
            <a:ext cx="4726200" cy="736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fr" sz="3000" u="sng">
                <a:latin typeface="Open Sans"/>
                <a:ea typeface="Open Sans"/>
                <a:cs typeface="Open Sans"/>
                <a:sym typeface="Open Sans"/>
              </a:rPr>
              <a:t>Emission simultané</a:t>
            </a:r>
            <a:endParaRPr sz="3000" u="sng">
              <a:latin typeface="Open Sans"/>
              <a:ea typeface="Open Sans"/>
              <a:cs typeface="Open Sans"/>
              <a:sym typeface="Open Sans"/>
            </a:endParaRPr>
          </a:p>
        </p:txBody>
      </p:sp>
      <p:sp>
        <p:nvSpPr>
          <p:cNvPr id="259" name="Shape 259"/>
          <p:cNvSpPr txBox="1"/>
          <p:nvPr/>
        </p:nvSpPr>
        <p:spPr>
          <a:xfrm>
            <a:off x="6009925" y="821150"/>
            <a:ext cx="3027600" cy="61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fr">
                <a:solidFill>
                  <a:srgbClr val="FFFFFF"/>
                </a:solidFill>
                <a:latin typeface="Open Sans"/>
                <a:ea typeface="Open Sans"/>
                <a:cs typeface="Open Sans"/>
                <a:sym typeface="Open Sans"/>
              </a:rPr>
              <a:t>État</a:t>
            </a:r>
            <a:r>
              <a:rPr lang="fr">
                <a:solidFill>
                  <a:srgbClr val="FFFFFF"/>
                </a:solidFill>
                <a:latin typeface="Open Sans"/>
                <a:ea typeface="Open Sans"/>
                <a:cs typeface="Open Sans"/>
                <a:sym typeface="Open Sans"/>
              </a:rPr>
              <a:t> d’énergie fondamentale :</a:t>
            </a:r>
            <a:endParaRPr>
              <a:solidFill>
                <a:srgbClr val="FFFFFF"/>
              </a:solidFill>
              <a:latin typeface="Open Sans"/>
              <a:ea typeface="Open Sans"/>
              <a:cs typeface="Open Sans"/>
              <a:sym typeface="Open Sans"/>
            </a:endParaRPr>
          </a:p>
          <a:p>
            <a:pPr indent="0" lvl="0" marL="0">
              <a:spcBef>
                <a:spcPts val="0"/>
              </a:spcBef>
              <a:spcAft>
                <a:spcPts val="0"/>
              </a:spcAft>
              <a:buNone/>
            </a:pPr>
            <a:r>
              <a:rPr lang="fr">
                <a:solidFill>
                  <a:srgbClr val="FFFFFF"/>
                </a:solidFill>
                <a:latin typeface="Open Sans"/>
                <a:ea typeface="Open Sans"/>
                <a:cs typeface="Open Sans"/>
                <a:sym typeface="Open Sans"/>
              </a:rPr>
              <a:t>-13,6 eV</a:t>
            </a:r>
            <a:endParaRPr>
              <a:solidFill>
                <a:srgbClr val="FFFFFF"/>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63" name="Shape 263"/>
        <p:cNvGrpSpPr/>
        <p:nvPr/>
      </p:nvGrpSpPr>
      <p:grpSpPr>
        <a:xfrm>
          <a:off x="0" y="0"/>
          <a:ext cx="0" cy="0"/>
          <a:chOff x="0" y="0"/>
          <a:chExt cx="0" cy="0"/>
        </a:xfrm>
      </p:grpSpPr>
      <p:pic>
        <p:nvPicPr>
          <p:cNvPr id="264" name="Shape 264"/>
          <p:cNvPicPr preferRelativeResize="0"/>
          <p:nvPr/>
        </p:nvPicPr>
        <p:blipFill>
          <a:blip r:embed="rId3">
            <a:alphaModFix/>
          </a:blip>
          <a:stretch>
            <a:fillRect/>
          </a:stretch>
        </p:blipFill>
        <p:spPr>
          <a:xfrm>
            <a:off x="0" y="2255675"/>
            <a:ext cx="9144000" cy="2595193"/>
          </a:xfrm>
          <a:prstGeom prst="rect">
            <a:avLst/>
          </a:prstGeom>
          <a:noFill/>
          <a:ln>
            <a:noFill/>
          </a:ln>
        </p:spPr>
      </p:pic>
      <p:sp>
        <p:nvSpPr>
          <p:cNvPr id="265" name="Shape 265"/>
          <p:cNvSpPr txBox="1"/>
          <p:nvPr/>
        </p:nvSpPr>
        <p:spPr>
          <a:xfrm>
            <a:off x="2717100" y="3679825"/>
            <a:ext cx="2329500" cy="602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fr" sz="2400">
                <a:solidFill>
                  <a:srgbClr val="FFFFFF"/>
                </a:solidFill>
                <a:latin typeface="Open Sans"/>
                <a:ea typeface="Open Sans"/>
                <a:cs typeface="Open Sans"/>
                <a:sym typeface="Open Sans"/>
              </a:rPr>
              <a:t>Milieu actif</a:t>
            </a:r>
            <a:endParaRPr b="1" sz="2400">
              <a:solidFill>
                <a:srgbClr val="FFFFFF"/>
              </a:solidFill>
              <a:latin typeface="Open Sans"/>
              <a:ea typeface="Open Sans"/>
              <a:cs typeface="Open Sans"/>
              <a:sym typeface="Open Sans"/>
            </a:endParaRPr>
          </a:p>
        </p:txBody>
      </p:sp>
      <p:sp>
        <p:nvSpPr>
          <p:cNvPr id="266" name="Shape 266"/>
          <p:cNvSpPr txBox="1"/>
          <p:nvPr/>
        </p:nvSpPr>
        <p:spPr>
          <a:xfrm>
            <a:off x="884400" y="2610600"/>
            <a:ext cx="2538900" cy="457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fr" sz="1800">
                <a:solidFill>
                  <a:srgbClr val="FFFFFF"/>
                </a:solidFill>
                <a:latin typeface="Open Sans"/>
                <a:ea typeface="Open Sans"/>
                <a:cs typeface="Open Sans"/>
                <a:sym typeface="Open Sans"/>
              </a:rPr>
              <a:t>Miroir</a:t>
            </a:r>
            <a:r>
              <a:rPr lang="fr" sz="1800">
                <a:solidFill>
                  <a:srgbClr val="FFFFFF"/>
                </a:solidFill>
                <a:latin typeface="Open Sans"/>
                <a:ea typeface="Open Sans"/>
                <a:cs typeface="Open Sans"/>
                <a:sym typeface="Open Sans"/>
              </a:rPr>
              <a:t> </a:t>
            </a:r>
            <a:r>
              <a:rPr lang="fr" sz="1800">
                <a:solidFill>
                  <a:srgbClr val="FFFFFF"/>
                </a:solidFill>
                <a:latin typeface="Open Sans"/>
                <a:ea typeface="Open Sans"/>
                <a:cs typeface="Open Sans"/>
                <a:sym typeface="Open Sans"/>
              </a:rPr>
              <a:t>réfléchissant</a:t>
            </a:r>
            <a:endParaRPr sz="1800">
              <a:solidFill>
                <a:srgbClr val="FFFFFF"/>
              </a:solidFill>
              <a:latin typeface="Open Sans"/>
              <a:ea typeface="Open Sans"/>
              <a:cs typeface="Open Sans"/>
              <a:sym typeface="Open Sans"/>
            </a:endParaRPr>
          </a:p>
        </p:txBody>
      </p:sp>
      <p:sp>
        <p:nvSpPr>
          <p:cNvPr id="267" name="Shape 267"/>
          <p:cNvSpPr txBox="1"/>
          <p:nvPr/>
        </p:nvSpPr>
        <p:spPr>
          <a:xfrm>
            <a:off x="4087100" y="2610600"/>
            <a:ext cx="3080400" cy="45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1800">
                <a:solidFill>
                  <a:srgbClr val="FFFFFF"/>
                </a:solidFill>
                <a:latin typeface="Open Sans"/>
                <a:ea typeface="Open Sans"/>
                <a:cs typeface="Open Sans"/>
                <a:sym typeface="Open Sans"/>
              </a:rPr>
              <a:t>Miroir semi- réfléchissant</a:t>
            </a:r>
            <a:endParaRPr sz="1800">
              <a:solidFill>
                <a:srgbClr val="FFFFFF"/>
              </a:solidFill>
              <a:latin typeface="Open Sans"/>
              <a:ea typeface="Open Sans"/>
              <a:cs typeface="Open Sans"/>
              <a:sym typeface="Open Sans"/>
            </a:endParaRPr>
          </a:p>
        </p:txBody>
      </p:sp>
      <p:sp>
        <p:nvSpPr>
          <p:cNvPr id="268" name="Shape 268"/>
          <p:cNvSpPr txBox="1"/>
          <p:nvPr/>
        </p:nvSpPr>
        <p:spPr>
          <a:xfrm>
            <a:off x="6605100" y="3324375"/>
            <a:ext cx="2538900" cy="45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 sz="1800">
                <a:solidFill>
                  <a:srgbClr val="FFFFFF"/>
                </a:solidFill>
                <a:latin typeface="Open Sans"/>
                <a:ea typeface="Open Sans"/>
                <a:cs typeface="Open Sans"/>
                <a:sym typeface="Open Sans"/>
              </a:rPr>
              <a:t>Emission</a:t>
            </a:r>
            <a:endParaRPr sz="1800">
              <a:solidFill>
                <a:srgbClr val="FFFFFF"/>
              </a:solidFill>
              <a:latin typeface="Open Sans"/>
              <a:ea typeface="Open Sans"/>
              <a:cs typeface="Open Sans"/>
              <a:sym typeface="Open Sans"/>
            </a:endParaRPr>
          </a:p>
        </p:txBody>
      </p:sp>
      <p:pic>
        <p:nvPicPr>
          <p:cNvPr id="269" name="Shape 269"/>
          <p:cNvPicPr preferRelativeResize="0"/>
          <p:nvPr/>
        </p:nvPicPr>
        <p:blipFill>
          <a:blip r:embed="rId4">
            <a:alphaModFix/>
          </a:blip>
          <a:stretch>
            <a:fillRect/>
          </a:stretch>
        </p:blipFill>
        <p:spPr>
          <a:xfrm>
            <a:off x="2122225" y="304800"/>
            <a:ext cx="3901750" cy="1950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73" name="Shape 273"/>
        <p:cNvGrpSpPr/>
        <p:nvPr/>
      </p:nvGrpSpPr>
      <p:grpSpPr>
        <a:xfrm>
          <a:off x="0" y="0"/>
          <a:ext cx="0" cy="0"/>
          <a:chOff x="0" y="0"/>
          <a:chExt cx="0" cy="0"/>
        </a:xfrm>
      </p:grpSpPr>
      <p:pic>
        <p:nvPicPr>
          <p:cNvPr id="274" name="Shape 274"/>
          <p:cNvPicPr preferRelativeResize="0"/>
          <p:nvPr/>
        </p:nvPicPr>
        <p:blipFill>
          <a:blip r:embed="rId3">
            <a:alphaModFix/>
          </a:blip>
          <a:stretch>
            <a:fillRect/>
          </a:stretch>
        </p:blipFill>
        <p:spPr>
          <a:xfrm>
            <a:off x="1456525" y="3544925"/>
            <a:ext cx="5766950" cy="1316250"/>
          </a:xfrm>
          <a:prstGeom prst="rect">
            <a:avLst/>
          </a:prstGeom>
          <a:noFill/>
          <a:ln>
            <a:noFill/>
          </a:ln>
        </p:spPr>
      </p:pic>
      <p:sp>
        <p:nvSpPr>
          <p:cNvPr id="275" name="Shape 275"/>
          <p:cNvSpPr txBox="1"/>
          <p:nvPr/>
        </p:nvSpPr>
        <p:spPr>
          <a:xfrm>
            <a:off x="4678425" y="1331850"/>
            <a:ext cx="2954700" cy="1860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fr" sz="1800">
                <a:solidFill>
                  <a:srgbClr val="FFFFFF"/>
                </a:solidFill>
                <a:latin typeface="Open Sans"/>
                <a:ea typeface="Open Sans"/>
                <a:cs typeface="Open Sans"/>
                <a:sym typeface="Open Sans"/>
              </a:rPr>
              <a:t>Métal </a:t>
            </a:r>
            <a:endParaRPr sz="1800">
              <a:solidFill>
                <a:srgbClr val="FFFFFF"/>
              </a:solidFill>
              <a:latin typeface="Open Sans"/>
              <a:ea typeface="Open Sans"/>
              <a:cs typeface="Open Sans"/>
              <a:sym typeface="Open Sans"/>
            </a:endParaRPr>
          </a:p>
          <a:p>
            <a:pPr indent="0" lvl="0" marL="0">
              <a:spcBef>
                <a:spcPts val="0"/>
              </a:spcBef>
              <a:spcAft>
                <a:spcPts val="0"/>
              </a:spcAft>
              <a:buNone/>
            </a:pPr>
            <a:r>
              <a:rPr lang="fr" sz="1800">
                <a:solidFill>
                  <a:srgbClr val="FFFFFF"/>
                </a:solidFill>
                <a:latin typeface="Open Sans"/>
                <a:ea typeface="Open Sans"/>
                <a:cs typeface="Open Sans"/>
                <a:sym typeface="Open Sans"/>
              </a:rPr>
              <a:t>18 gramme</a:t>
            </a:r>
            <a:endParaRPr sz="1800">
              <a:solidFill>
                <a:srgbClr val="FFFFFF"/>
              </a:solidFill>
              <a:latin typeface="Open Sans"/>
              <a:ea typeface="Open Sans"/>
              <a:cs typeface="Open Sans"/>
              <a:sym typeface="Open Sans"/>
            </a:endParaRPr>
          </a:p>
          <a:p>
            <a:pPr indent="0" lvl="0" marL="0">
              <a:spcBef>
                <a:spcPts val="0"/>
              </a:spcBef>
              <a:spcAft>
                <a:spcPts val="0"/>
              </a:spcAft>
              <a:buNone/>
            </a:pPr>
            <a:r>
              <a:rPr lang="fr" sz="1800">
                <a:solidFill>
                  <a:srgbClr val="FFFFFF"/>
                </a:solidFill>
                <a:latin typeface="Open Sans"/>
                <a:ea typeface="Open Sans"/>
                <a:cs typeface="Open Sans"/>
                <a:sym typeface="Open Sans"/>
              </a:rPr>
              <a:t>500C°</a:t>
            </a:r>
            <a:endParaRPr sz="1800">
              <a:solidFill>
                <a:srgbClr val="FFFFFF"/>
              </a:solidFill>
              <a:latin typeface="Open Sans"/>
              <a:ea typeface="Open Sans"/>
              <a:cs typeface="Open Sans"/>
              <a:sym typeface="Open Sans"/>
            </a:endParaRPr>
          </a:p>
          <a:p>
            <a:pPr indent="0" lvl="0" marL="0">
              <a:spcBef>
                <a:spcPts val="0"/>
              </a:spcBef>
              <a:spcAft>
                <a:spcPts val="0"/>
              </a:spcAft>
              <a:buNone/>
            </a:pPr>
            <a:r>
              <a:rPr lang="fr" sz="1800">
                <a:solidFill>
                  <a:srgbClr val="FFFFFF"/>
                </a:solidFill>
                <a:latin typeface="Open Sans"/>
                <a:ea typeface="Open Sans"/>
                <a:cs typeface="Open Sans"/>
                <a:sym typeface="Open Sans"/>
              </a:rPr>
              <a:t>1500mW</a:t>
            </a:r>
            <a:endParaRPr sz="1800">
              <a:solidFill>
                <a:srgbClr val="FFFFFF"/>
              </a:solidFill>
              <a:latin typeface="Open Sans"/>
              <a:ea typeface="Open Sans"/>
              <a:cs typeface="Open Sans"/>
              <a:sym typeface="Open Sans"/>
            </a:endParaRPr>
          </a:p>
          <a:p>
            <a:pPr indent="0" lvl="0" marL="0">
              <a:spcBef>
                <a:spcPts val="0"/>
              </a:spcBef>
              <a:spcAft>
                <a:spcPts val="0"/>
              </a:spcAft>
              <a:buNone/>
            </a:pPr>
            <a:r>
              <a:rPr lang="fr" sz="1800">
                <a:solidFill>
                  <a:srgbClr val="FFFFFF"/>
                </a:solidFill>
                <a:latin typeface="Open Sans"/>
                <a:ea typeface="Open Sans"/>
                <a:cs typeface="Open Sans"/>
                <a:sym typeface="Open Sans"/>
              </a:rPr>
              <a:t>5 Volts</a:t>
            </a:r>
            <a:endParaRPr sz="1800">
              <a:solidFill>
                <a:srgbClr val="FFFFFF"/>
              </a:solidFill>
              <a:latin typeface="Open Sans"/>
              <a:ea typeface="Open Sans"/>
              <a:cs typeface="Open Sans"/>
              <a:sym typeface="Open Sans"/>
            </a:endParaRPr>
          </a:p>
          <a:p>
            <a:pPr indent="0" lvl="0" marL="0">
              <a:spcBef>
                <a:spcPts val="0"/>
              </a:spcBef>
              <a:spcAft>
                <a:spcPts val="0"/>
              </a:spcAft>
              <a:buNone/>
            </a:pPr>
            <a:r>
              <a:rPr lang="fr" sz="1800">
                <a:solidFill>
                  <a:srgbClr val="FFFFFF"/>
                </a:solidFill>
                <a:latin typeface="Open Sans"/>
                <a:ea typeface="Open Sans"/>
                <a:cs typeface="Open Sans"/>
                <a:sym typeface="Open Sans"/>
              </a:rPr>
              <a:t>0,8 à 1 Ampère</a:t>
            </a:r>
            <a:endParaRPr sz="1800">
              <a:solidFill>
                <a:srgbClr val="FFFFFF"/>
              </a:solidFill>
              <a:latin typeface="Open Sans"/>
              <a:ea typeface="Open Sans"/>
              <a:cs typeface="Open Sans"/>
              <a:sym typeface="Open Sans"/>
            </a:endParaRPr>
          </a:p>
        </p:txBody>
      </p:sp>
      <p:sp>
        <p:nvSpPr>
          <p:cNvPr id="276" name="Shape 276"/>
          <p:cNvSpPr txBox="1"/>
          <p:nvPr/>
        </p:nvSpPr>
        <p:spPr>
          <a:xfrm>
            <a:off x="1413600" y="1331850"/>
            <a:ext cx="3082500" cy="1860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rgbClr val="FFFFFF"/>
              </a:solidFill>
              <a:latin typeface="Open Sans"/>
              <a:ea typeface="Open Sans"/>
              <a:cs typeface="Open Sans"/>
              <a:sym typeface="Open Sans"/>
            </a:endParaRPr>
          </a:p>
          <a:p>
            <a:pPr indent="0" lvl="0" marL="0" rtl="0" algn="ctr">
              <a:spcBef>
                <a:spcPts val="0"/>
              </a:spcBef>
              <a:spcAft>
                <a:spcPts val="0"/>
              </a:spcAft>
              <a:buNone/>
            </a:pPr>
            <a:r>
              <a:t/>
            </a:r>
            <a:endParaRPr sz="1800">
              <a:solidFill>
                <a:srgbClr val="FFFFFF"/>
              </a:solidFill>
              <a:latin typeface="Open Sans"/>
              <a:ea typeface="Open Sans"/>
              <a:cs typeface="Open Sans"/>
              <a:sym typeface="Open Sans"/>
            </a:endParaRPr>
          </a:p>
          <a:p>
            <a:pPr indent="0" lvl="0" marL="0" algn="ctr">
              <a:spcBef>
                <a:spcPts val="0"/>
              </a:spcBef>
              <a:spcAft>
                <a:spcPts val="0"/>
              </a:spcAft>
              <a:buNone/>
            </a:pPr>
            <a:r>
              <a:rPr lang="fr" sz="1800">
                <a:solidFill>
                  <a:srgbClr val="FFFFFF"/>
                </a:solidFill>
                <a:latin typeface="Open Sans"/>
                <a:ea typeface="Open Sans"/>
                <a:cs typeface="Open Sans"/>
                <a:sym typeface="Open Sans"/>
              </a:rPr>
              <a:t>ICI LA PHOTO DE NOTRE LASER</a:t>
            </a:r>
            <a:endParaRPr sz="1800">
              <a:solidFill>
                <a:srgbClr val="FFFFFF"/>
              </a:solidFill>
              <a:latin typeface="Open Sans"/>
              <a:ea typeface="Open Sans"/>
              <a:cs typeface="Open Sans"/>
              <a:sym typeface="Open Sans"/>
            </a:endParaRPr>
          </a:p>
        </p:txBody>
      </p:sp>
      <p:sp>
        <p:nvSpPr>
          <p:cNvPr id="277" name="Shape 277"/>
          <p:cNvSpPr txBox="1"/>
          <p:nvPr/>
        </p:nvSpPr>
        <p:spPr>
          <a:xfrm>
            <a:off x="1413600" y="366175"/>
            <a:ext cx="5809800" cy="61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lgn="ctr">
              <a:spcBef>
                <a:spcPts val="0"/>
              </a:spcBef>
              <a:spcAft>
                <a:spcPts val="0"/>
              </a:spcAft>
              <a:buNone/>
            </a:pPr>
            <a:r>
              <a:rPr lang="fr" sz="1800">
                <a:solidFill>
                  <a:srgbClr val="FFFFFF"/>
                </a:solidFill>
                <a:latin typeface="Open Sans"/>
                <a:ea typeface="Open Sans"/>
                <a:cs typeface="Open Sans"/>
                <a:sym typeface="Open Sans"/>
              </a:rPr>
              <a:t>ICI LE NOM DE NOTRE LASER (KKMOON)</a:t>
            </a:r>
            <a:endParaRPr sz="1800">
              <a:solidFill>
                <a:srgbClr val="FFFFFF"/>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81" name="Shape 281"/>
        <p:cNvGrpSpPr/>
        <p:nvPr/>
      </p:nvGrpSpPr>
      <p:grpSpPr>
        <a:xfrm>
          <a:off x="0" y="0"/>
          <a:ext cx="0" cy="0"/>
          <a:chOff x="0" y="0"/>
          <a:chExt cx="0" cy="0"/>
        </a:xfrm>
      </p:grpSpPr>
      <p:sp>
        <p:nvSpPr>
          <p:cNvPr id="282" name="Shape 282"/>
          <p:cNvSpPr txBox="1"/>
          <p:nvPr/>
        </p:nvSpPr>
        <p:spPr>
          <a:xfrm>
            <a:off x="347100" y="684475"/>
            <a:ext cx="8796900" cy="4821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fr" sz="2400">
                <a:solidFill>
                  <a:srgbClr val="FFFFFF"/>
                </a:solidFill>
                <a:latin typeface="Open Sans"/>
                <a:ea typeface="Open Sans"/>
                <a:cs typeface="Open Sans"/>
                <a:sym typeface="Open Sans"/>
              </a:rPr>
              <a:t>Sources utilisés :</a:t>
            </a:r>
            <a:endParaRPr b="1" sz="2400">
              <a:solidFill>
                <a:srgbClr val="FFFFFF"/>
              </a:solidFill>
              <a:latin typeface="Open Sans"/>
              <a:ea typeface="Open Sans"/>
              <a:cs typeface="Open Sans"/>
              <a:sym typeface="Open Sans"/>
            </a:endParaRPr>
          </a:p>
          <a:p>
            <a:pPr indent="-342900" lvl="0" marL="457200" rtl="0">
              <a:spcBef>
                <a:spcPts val="0"/>
              </a:spcBef>
              <a:spcAft>
                <a:spcPts val="0"/>
              </a:spcAft>
              <a:buClr>
                <a:srgbClr val="FFFFFF"/>
              </a:buClr>
              <a:buSzPts val="1800"/>
              <a:buFont typeface="Open Sans"/>
              <a:buChar char="●"/>
            </a:pPr>
            <a:r>
              <a:rPr b="1" lang="fr" sz="1800">
                <a:solidFill>
                  <a:srgbClr val="FFFFFF"/>
                </a:solidFill>
                <a:latin typeface="Open Sans"/>
                <a:ea typeface="Open Sans"/>
                <a:cs typeface="Open Sans"/>
                <a:sym typeface="Open Sans"/>
              </a:rPr>
              <a:t>Trotec Laser. </a:t>
            </a:r>
            <a:r>
              <a:rPr lang="fr" sz="1800">
                <a:solidFill>
                  <a:srgbClr val="FFFFFF"/>
                </a:solidFill>
                <a:latin typeface="Open Sans"/>
                <a:ea typeface="Open Sans"/>
                <a:cs typeface="Open Sans"/>
                <a:sym typeface="Open Sans"/>
              </a:rPr>
              <a:t>Comment fonctionne une gravure laser</a:t>
            </a:r>
            <a:endParaRPr sz="1800">
              <a:solidFill>
                <a:srgbClr val="FFFFFF"/>
              </a:solidFill>
              <a:latin typeface="Open Sans"/>
              <a:ea typeface="Open Sans"/>
              <a:cs typeface="Open Sans"/>
              <a:sym typeface="Open Sans"/>
            </a:endParaRPr>
          </a:p>
          <a:p>
            <a:pPr indent="-342900" lvl="0" marL="457200" rtl="0">
              <a:spcBef>
                <a:spcPts val="0"/>
              </a:spcBef>
              <a:spcAft>
                <a:spcPts val="0"/>
              </a:spcAft>
              <a:buClr>
                <a:srgbClr val="FFFFFF"/>
              </a:buClr>
              <a:buSzPts val="1800"/>
              <a:buFont typeface="Open Sans"/>
              <a:buChar char="●"/>
            </a:pPr>
            <a:r>
              <a:rPr b="1" lang="fr" sz="1800">
                <a:solidFill>
                  <a:srgbClr val="FFFFFF"/>
                </a:solidFill>
                <a:latin typeface="Open Sans"/>
                <a:ea typeface="Open Sans"/>
                <a:cs typeface="Open Sans"/>
                <a:sym typeface="Open Sans"/>
              </a:rPr>
              <a:t>Nicolas Kritter.</a:t>
            </a:r>
            <a:r>
              <a:rPr lang="fr" sz="1800">
                <a:solidFill>
                  <a:srgbClr val="FFFFFF"/>
                </a:solidFill>
                <a:latin typeface="Open Sans"/>
                <a:ea typeface="Open Sans"/>
                <a:cs typeface="Open Sans"/>
                <a:sym typeface="Open Sans"/>
              </a:rPr>
              <a:t> Cours en ligne sur les laser </a:t>
            </a:r>
            <a:endParaRPr sz="1800">
              <a:solidFill>
                <a:srgbClr val="FFFFFF"/>
              </a:solidFill>
              <a:latin typeface="Open Sans"/>
              <a:ea typeface="Open Sans"/>
              <a:cs typeface="Open Sans"/>
              <a:sym typeface="Open Sans"/>
            </a:endParaRPr>
          </a:p>
          <a:p>
            <a:pPr indent="0" lvl="0" marL="0">
              <a:spcBef>
                <a:spcPts val="0"/>
              </a:spcBef>
              <a:spcAft>
                <a:spcPts val="0"/>
              </a:spcAft>
              <a:buNone/>
            </a:pPr>
            <a:r>
              <a:t/>
            </a:r>
            <a:endParaRPr sz="1800">
              <a:solidFill>
                <a:srgbClr val="FFFFFF"/>
              </a:solidFill>
              <a:latin typeface="Open Sans"/>
              <a:ea typeface="Open Sans"/>
              <a:cs typeface="Open Sans"/>
              <a:sym typeface="Open Sans"/>
            </a:endParaRPr>
          </a:p>
          <a:p>
            <a:pPr indent="0" lvl="0" marL="0">
              <a:spcBef>
                <a:spcPts val="0"/>
              </a:spcBef>
              <a:spcAft>
                <a:spcPts val="0"/>
              </a:spcAft>
              <a:buNone/>
            </a:pPr>
            <a:r>
              <a:t/>
            </a:r>
            <a:endParaRPr/>
          </a:p>
        </p:txBody>
      </p:sp>
      <p:sp>
        <p:nvSpPr>
          <p:cNvPr id="283" name="Shape 283"/>
          <p:cNvSpPr txBox="1"/>
          <p:nvPr/>
        </p:nvSpPr>
        <p:spPr>
          <a:xfrm>
            <a:off x="347100" y="237475"/>
            <a:ext cx="8454000" cy="447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fr" sz="1800">
                <a:solidFill>
                  <a:srgbClr val="FFFFFF"/>
                </a:solidFill>
                <a:latin typeface="Open Sans"/>
                <a:ea typeface="Open Sans"/>
                <a:cs typeface="Open Sans"/>
                <a:sym typeface="Open Sans"/>
              </a:rPr>
              <a:t>Réalisé par :</a:t>
            </a:r>
            <a:r>
              <a:rPr lang="fr" sz="1800">
                <a:solidFill>
                  <a:srgbClr val="FFFFFF"/>
                </a:solidFill>
                <a:latin typeface="Open Sans"/>
                <a:ea typeface="Open Sans"/>
                <a:cs typeface="Open Sans"/>
                <a:sym typeface="Open Sans"/>
              </a:rPr>
              <a:t> PAUSE Julien, GRONDIN Guillaume, FERRERE GUILLYANN</a:t>
            </a:r>
            <a:endParaRPr sz="1800">
              <a:solidFill>
                <a:srgbClr val="FFFFFF"/>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82" name="Shape 82"/>
        <p:cNvGrpSpPr/>
        <p:nvPr/>
      </p:nvGrpSpPr>
      <p:grpSpPr>
        <a:xfrm>
          <a:off x="0" y="0"/>
          <a:ext cx="0" cy="0"/>
          <a:chOff x="0" y="0"/>
          <a:chExt cx="0" cy="0"/>
        </a:xfrm>
      </p:grpSpPr>
      <p:sp>
        <p:nvSpPr>
          <p:cNvPr id="83" name="Shape 83"/>
          <p:cNvSpPr txBox="1"/>
          <p:nvPr/>
        </p:nvSpPr>
        <p:spPr>
          <a:xfrm>
            <a:off x="419575" y="280475"/>
            <a:ext cx="8581500" cy="61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fr" sz="2000">
                <a:solidFill>
                  <a:srgbClr val="FFFFFF"/>
                </a:solidFill>
                <a:latin typeface="Open Sans"/>
                <a:ea typeface="Open Sans"/>
                <a:cs typeface="Open Sans"/>
                <a:sym typeface="Open Sans"/>
              </a:rPr>
              <a:t>Avantages de la gravure laser par rapport à la gravure mécanique :</a:t>
            </a:r>
            <a:endParaRPr sz="2000">
              <a:solidFill>
                <a:srgbClr val="FFFFFF"/>
              </a:solidFill>
              <a:latin typeface="Open Sans"/>
              <a:ea typeface="Open Sans"/>
              <a:cs typeface="Open Sans"/>
              <a:sym typeface="Open Sans"/>
            </a:endParaRPr>
          </a:p>
        </p:txBody>
      </p:sp>
      <p:pic>
        <p:nvPicPr>
          <p:cNvPr id="84" name="Shape 84"/>
          <p:cNvPicPr preferRelativeResize="0"/>
          <p:nvPr/>
        </p:nvPicPr>
        <p:blipFill rotWithShape="1">
          <a:blip r:embed="rId3">
            <a:alphaModFix/>
          </a:blip>
          <a:srcRect b="0" l="-1780" r="1779" t="0"/>
          <a:stretch/>
        </p:blipFill>
        <p:spPr>
          <a:xfrm>
            <a:off x="2780150" y="821150"/>
            <a:ext cx="3583700" cy="396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88" name="Shape 88"/>
        <p:cNvGrpSpPr/>
        <p:nvPr/>
      </p:nvGrpSpPr>
      <p:grpSpPr>
        <a:xfrm>
          <a:off x="0" y="0"/>
          <a:ext cx="0" cy="0"/>
          <a:chOff x="0" y="0"/>
          <a:chExt cx="0" cy="0"/>
        </a:xfrm>
      </p:grpSpPr>
      <p:pic>
        <p:nvPicPr>
          <p:cNvPr id="89" name="Shape 89"/>
          <p:cNvPicPr preferRelativeResize="0"/>
          <p:nvPr/>
        </p:nvPicPr>
        <p:blipFill>
          <a:blip r:embed="rId3">
            <a:alphaModFix/>
          </a:blip>
          <a:stretch>
            <a:fillRect/>
          </a:stretch>
        </p:blipFill>
        <p:spPr>
          <a:xfrm>
            <a:off x="305800" y="1398075"/>
            <a:ext cx="4173098" cy="2347350"/>
          </a:xfrm>
          <a:prstGeom prst="rect">
            <a:avLst/>
          </a:prstGeom>
          <a:noFill/>
          <a:ln cap="flat" cmpd="sng" w="9525">
            <a:solidFill>
              <a:srgbClr val="FFFFFF"/>
            </a:solidFill>
            <a:prstDash val="solid"/>
            <a:round/>
            <a:headEnd len="sm" w="sm" type="none"/>
            <a:tailEnd len="sm" w="sm" type="none"/>
          </a:ln>
        </p:spPr>
      </p:pic>
      <p:pic>
        <p:nvPicPr>
          <p:cNvPr id="90" name="Shape 90"/>
          <p:cNvPicPr preferRelativeResize="0"/>
          <p:nvPr/>
        </p:nvPicPr>
        <p:blipFill>
          <a:blip r:embed="rId4">
            <a:alphaModFix/>
          </a:blip>
          <a:stretch>
            <a:fillRect/>
          </a:stretch>
        </p:blipFill>
        <p:spPr>
          <a:xfrm>
            <a:off x="4733475" y="1398075"/>
            <a:ext cx="4173083" cy="2347350"/>
          </a:xfrm>
          <a:prstGeom prst="rect">
            <a:avLst/>
          </a:prstGeom>
          <a:noFill/>
          <a:ln cap="flat" cmpd="sng" w="9525">
            <a:solidFill>
              <a:srgbClr val="FFFFFF"/>
            </a:solidFill>
            <a:prstDash val="solid"/>
            <a:round/>
            <a:headEnd len="sm" w="sm" type="none"/>
            <a:tailEnd len="sm" w="sm" type="none"/>
          </a:ln>
        </p:spPr>
      </p:pic>
      <p:sp>
        <p:nvSpPr>
          <p:cNvPr id="91" name="Shape 91"/>
          <p:cNvSpPr txBox="1"/>
          <p:nvPr/>
        </p:nvSpPr>
        <p:spPr>
          <a:xfrm>
            <a:off x="305800" y="859375"/>
            <a:ext cx="4173000" cy="5388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fr" sz="1800">
                <a:solidFill>
                  <a:srgbClr val="FFFFFF"/>
                </a:solidFill>
                <a:latin typeface="Open Sans"/>
                <a:ea typeface="Open Sans"/>
                <a:cs typeface="Open Sans"/>
                <a:sym typeface="Open Sans"/>
              </a:rPr>
              <a:t>Gravure de trame</a:t>
            </a:r>
            <a:endParaRPr b="1" sz="1800">
              <a:solidFill>
                <a:srgbClr val="FFFFFF"/>
              </a:solidFill>
              <a:latin typeface="Open Sans"/>
              <a:ea typeface="Open Sans"/>
              <a:cs typeface="Open Sans"/>
              <a:sym typeface="Open Sans"/>
            </a:endParaRPr>
          </a:p>
        </p:txBody>
      </p:sp>
      <p:sp>
        <p:nvSpPr>
          <p:cNvPr id="92" name="Shape 92"/>
          <p:cNvSpPr txBox="1"/>
          <p:nvPr/>
        </p:nvSpPr>
        <p:spPr>
          <a:xfrm>
            <a:off x="4733525" y="685550"/>
            <a:ext cx="4173000" cy="7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800">
                <a:solidFill>
                  <a:srgbClr val="FFFFFF"/>
                </a:solidFill>
                <a:latin typeface="Open Sans"/>
                <a:ea typeface="Open Sans"/>
                <a:cs typeface="Open Sans"/>
                <a:sym typeface="Open Sans"/>
              </a:rPr>
              <a:t>Gravure vectorielle</a:t>
            </a:r>
            <a:endParaRPr b="1" sz="1800">
              <a:solidFill>
                <a:srgbClr val="FFFFFF"/>
              </a:solidFill>
              <a:latin typeface="Open Sans"/>
              <a:ea typeface="Open Sans"/>
              <a:cs typeface="Open Sans"/>
              <a:sym typeface="Open Sans"/>
            </a:endParaRPr>
          </a:p>
          <a:p>
            <a:pPr indent="0" lvl="0" marL="0" rtl="0" algn="ctr">
              <a:spcBef>
                <a:spcPts val="0"/>
              </a:spcBef>
              <a:spcAft>
                <a:spcPts val="0"/>
              </a:spcAft>
              <a:buNone/>
            </a:pPr>
            <a:r>
              <a:rPr b="1" lang="fr" sz="1800">
                <a:solidFill>
                  <a:srgbClr val="FFFFFF"/>
                </a:solidFill>
                <a:latin typeface="Open Sans"/>
                <a:ea typeface="Open Sans"/>
                <a:cs typeface="Open Sans"/>
                <a:sym typeface="Open Sans"/>
              </a:rPr>
              <a:t>ou rainurage</a:t>
            </a:r>
            <a:endParaRPr b="1" sz="1800">
              <a:solidFill>
                <a:srgbClr val="FFFFFF"/>
              </a:solidFill>
              <a:latin typeface="Open Sans"/>
              <a:ea typeface="Open Sans"/>
              <a:cs typeface="Open Sans"/>
              <a:sym typeface="Open Sans"/>
            </a:endParaRPr>
          </a:p>
        </p:txBody>
      </p:sp>
      <p:sp>
        <p:nvSpPr>
          <p:cNvPr id="93" name="Shape 93"/>
          <p:cNvSpPr txBox="1"/>
          <p:nvPr/>
        </p:nvSpPr>
        <p:spPr>
          <a:xfrm>
            <a:off x="4733525" y="3745450"/>
            <a:ext cx="4173000" cy="7125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Font typeface="Open Sans"/>
              <a:buChar char="-"/>
            </a:pPr>
            <a:r>
              <a:rPr lang="fr" sz="1800">
                <a:solidFill>
                  <a:srgbClr val="FFFFFF"/>
                </a:solidFill>
                <a:latin typeface="Open Sans"/>
                <a:ea typeface="Open Sans"/>
                <a:cs typeface="Open Sans"/>
                <a:sym typeface="Open Sans"/>
              </a:rPr>
              <a:t>lignes fines</a:t>
            </a:r>
            <a:endParaRPr sz="1800">
              <a:solidFill>
                <a:srgbClr val="FFFFFF"/>
              </a:solidFill>
              <a:latin typeface="Open Sans"/>
              <a:ea typeface="Open Sans"/>
              <a:cs typeface="Open Sans"/>
              <a:sym typeface="Open Sans"/>
            </a:endParaRPr>
          </a:p>
          <a:p>
            <a:pPr indent="-342900" lvl="0" marL="457200" rtl="0">
              <a:spcBef>
                <a:spcPts val="0"/>
              </a:spcBef>
              <a:spcAft>
                <a:spcPts val="0"/>
              </a:spcAft>
              <a:buClr>
                <a:srgbClr val="FFFFFF"/>
              </a:buClr>
              <a:buSzPts val="1800"/>
              <a:buFont typeface="Open Sans"/>
              <a:buChar char="-"/>
            </a:pPr>
            <a:r>
              <a:rPr lang="fr" sz="1800">
                <a:solidFill>
                  <a:srgbClr val="FFFFFF"/>
                </a:solidFill>
                <a:latin typeface="Open Sans"/>
                <a:ea typeface="Open Sans"/>
                <a:cs typeface="Open Sans"/>
                <a:sym typeface="Open Sans"/>
              </a:rPr>
              <a:t>plus rapide</a:t>
            </a:r>
            <a:endParaRPr sz="1800">
              <a:solidFill>
                <a:srgbClr val="FFFFFF"/>
              </a:solidFill>
              <a:latin typeface="Open Sans"/>
              <a:ea typeface="Open Sans"/>
              <a:cs typeface="Open Sans"/>
              <a:sym typeface="Open Sans"/>
            </a:endParaRPr>
          </a:p>
        </p:txBody>
      </p:sp>
      <p:sp>
        <p:nvSpPr>
          <p:cNvPr id="94" name="Shape 94"/>
          <p:cNvSpPr txBox="1"/>
          <p:nvPr/>
        </p:nvSpPr>
        <p:spPr>
          <a:xfrm>
            <a:off x="305850" y="3745450"/>
            <a:ext cx="4173000" cy="10713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Font typeface="Open Sans"/>
              <a:buChar char="-"/>
            </a:pPr>
            <a:r>
              <a:rPr lang="fr" sz="1800">
                <a:solidFill>
                  <a:srgbClr val="FFFFFF"/>
                </a:solidFill>
                <a:latin typeface="Open Sans"/>
                <a:ea typeface="Open Sans"/>
                <a:cs typeface="Open Sans"/>
                <a:sym typeface="Open Sans"/>
              </a:rPr>
              <a:t>méthode standard</a:t>
            </a:r>
            <a:endParaRPr sz="1800">
              <a:solidFill>
                <a:srgbClr val="FFFFFF"/>
              </a:solidFill>
              <a:latin typeface="Open Sans"/>
              <a:ea typeface="Open Sans"/>
              <a:cs typeface="Open Sans"/>
              <a:sym typeface="Open Sans"/>
            </a:endParaRPr>
          </a:p>
          <a:p>
            <a:pPr indent="-342900" lvl="0" marL="457200" rtl="0">
              <a:spcBef>
                <a:spcPts val="0"/>
              </a:spcBef>
              <a:spcAft>
                <a:spcPts val="0"/>
              </a:spcAft>
              <a:buClr>
                <a:srgbClr val="FFFFFF"/>
              </a:buClr>
              <a:buSzPts val="1800"/>
              <a:buFont typeface="Open Sans"/>
              <a:buChar char="-"/>
            </a:pPr>
            <a:r>
              <a:rPr lang="fr" sz="1800">
                <a:solidFill>
                  <a:srgbClr val="FFFFFF"/>
                </a:solidFill>
                <a:latin typeface="Open Sans"/>
                <a:ea typeface="Open Sans"/>
                <a:cs typeface="Open Sans"/>
                <a:sym typeface="Open Sans"/>
              </a:rPr>
              <a:t>application sur grande zones</a:t>
            </a:r>
            <a:endParaRPr sz="1800">
              <a:solidFill>
                <a:srgbClr val="FFFFFF"/>
              </a:solidFill>
              <a:latin typeface="Open Sans"/>
              <a:ea typeface="Open Sans"/>
              <a:cs typeface="Open Sans"/>
              <a:sym typeface="Open Sans"/>
            </a:endParaRPr>
          </a:p>
          <a:p>
            <a:pPr indent="0" lvl="0" marL="0" rtl="0">
              <a:spcBef>
                <a:spcPts val="0"/>
              </a:spcBef>
              <a:spcAft>
                <a:spcPts val="0"/>
              </a:spcAft>
              <a:buNone/>
            </a:pPr>
            <a:r>
              <a:t/>
            </a:r>
            <a:endParaRPr sz="1800">
              <a:solidFill>
                <a:srgbClr val="FFFFFF"/>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98" name="Shape 98"/>
        <p:cNvGrpSpPr/>
        <p:nvPr/>
      </p:nvGrpSpPr>
      <p:grpSpPr>
        <a:xfrm>
          <a:off x="0" y="0"/>
          <a:ext cx="0" cy="0"/>
          <a:chOff x="0" y="0"/>
          <a:chExt cx="0" cy="0"/>
        </a:xfrm>
      </p:grpSpPr>
      <p:pic>
        <p:nvPicPr>
          <p:cNvPr id="99" name="Shape 99"/>
          <p:cNvPicPr preferRelativeResize="0"/>
          <p:nvPr/>
        </p:nvPicPr>
        <p:blipFill>
          <a:blip r:embed="rId3">
            <a:alphaModFix/>
          </a:blip>
          <a:stretch>
            <a:fillRect/>
          </a:stretch>
        </p:blipFill>
        <p:spPr>
          <a:xfrm>
            <a:off x="0" y="287925"/>
            <a:ext cx="9144001" cy="4855575"/>
          </a:xfrm>
          <a:prstGeom prst="rect">
            <a:avLst/>
          </a:prstGeom>
          <a:noFill/>
          <a:ln>
            <a:noFill/>
          </a:ln>
        </p:spPr>
      </p:pic>
      <p:sp>
        <p:nvSpPr>
          <p:cNvPr id="100" name="Shape 100"/>
          <p:cNvSpPr txBox="1"/>
          <p:nvPr/>
        </p:nvSpPr>
        <p:spPr>
          <a:xfrm>
            <a:off x="0" y="0"/>
            <a:ext cx="9144000" cy="6150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fr" sz="2000">
                <a:solidFill>
                  <a:srgbClr val="FFFFFF"/>
                </a:solidFill>
                <a:latin typeface="Open Sans"/>
                <a:ea typeface="Open Sans"/>
                <a:cs typeface="Open Sans"/>
                <a:sym typeface="Open Sans"/>
              </a:rPr>
              <a:t>Chaîne d’énergie et d’information</a:t>
            </a:r>
            <a:endParaRPr b="1" sz="2000">
              <a:solidFill>
                <a:srgbClr val="FFFFFF"/>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04" name="Shape 104"/>
        <p:cNvGrpSpPr/>
        <p:nvPr/>
      </p:nvGrpSpPr>
      <p:grpSpPr>
        <a:xfrm>
          <a:off x="0" y="0"/>
          <a:ext cx="0" cy="0"/>
          <a:chOff x="0" y="0"/>
          <a:chExt cx="0" cy="0"/>
        </a:xfrm>
      </p:grpSpPr>
      <p:sp>
        <p:nvSpPr>
          <p:cNvPr id="105" name="Shape 105"/>
          <p:cNvSpPr txBox="1"/>
          <p:nvPr>
            <p:ph type="title"/>
          </p:nvPr>
        </p:nvSpPr>
        <p:spPr>
          <a:xfrm>
            <a:off x="428275" y="388175"/>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I/ Numérique</a:t>
            </a:r>
            <a:endParaRPr/>
          </a:p>
          <a:p>
            <a:pPr indent="0" lvl="0" marL="0" rtl="0" algn="l">
              <a:spcBef>
                <a:spcPts val="0"/>
              </a:spcBef>
              <a:spcAft>
                <a:spcPts val="0"/>
              </a:spcAft>
              <a:buNone/>
            </a:pPr>
            <a:r>
              <a:rPr lang="fr"/>
              <a:t>II/ Mécanique</a:t>
            </a:r>
            <a:endParaRPr/>
          </a:p>
          <a:p>
            <a:pPr indent="0" lvl="0" marL="0" rtl="0" algn="l">
              <a:spcBef>
                <a:spcPts val="0"/>
              </a:spcBef>
              <a:spcAft>
                <a:spcPts val="0"/>
              </a:spcAft>
              <a:buNone/>
            </a:pPr>
            <a:r>
              <a:rPr lang="fr"/>
              <a:t>III/ Laser</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09" name="Shape 109"/>
        <p:cNvGrpSpPr/>
        <p:nvPr/>
      </p:nvGrpSpPr>
      <p:grpSpPr>
        <a:xfrm>
          <a:off x="0" y="0"/>
          <a:ext cx="0" cy="0"/>
          <a:chOff x="0" y="0"/>
          <a:chExt cx="0" cy="0"/>
        </a:xfrm>
      </p:grpSpPr>
      <p:sp>
        <p:nvSpPr>
          <p:cNvPr id="110" name="Shape 110"/>
          <p:cNvSpPr txBox="1"/>
          <p:nvPr>
            <p:ph type="title"/>
          </p:nvPr>
        </p:nvSpPr>
        <p:spPr>
          <a:xfrm>
            <a:off x="462900" y="0"/>
            <a:ext cx="4726200" cy="981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fr" u="sng">
                <a:latin typeface="Open Sans"/>
                <a:ea typeface="Open Sans"/>
                <a:cs typeface="Open Sans"/>
                <a:sym typeface="Open Sans"/>
              </a:rPr>
              <a:t>I/ Numérique</a:t>
            </a:r>
            <a:endParaRPr u="sng">
              <a:latin typeface="Open Sans"/>
              <a:ea typeface="Open Sans"/>
              <a:cs typeface="Open Sans"/>
              <a:sym typeface="Open Sans"/>
            </a:endParaRPr>
          </a:p>
        </p:txBody>
      </p:sp>
      <p:pic>
        <p:nvPicPr>
          <p:cNvPr id="111" name="Shape 111"/>
          <p:cNvPicPr preferRelativeResize="0"/>
          <p:nvPr/>
        </p:nvPicPr>
        <p:blipFill>
          <a:blip r:embed="rId3">
            <a:alphaModFix/>
          </a:blip>
          <a:stretch>
            <a:fillRect/>
          </a:stretch>
        </p:blipFill>
        <p:spPr>
          <a:xfrm>
            <a:off x="590150" y="981900"/>
            <a:ext cx="7800001" cy="4028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15" name="Shape 115"/>
        <p:cNvGrpSpPr/>
        <p:nvPr/>
      </p:nvGrpSpPr>
      <p:grpSpPr>
        <a:xfrm>
          <a:off x="0" y="0"/>
          <a:ext cx="0" cy="0"/>
          <a:chOff x="0" y="0"/>
          <a:chExt cx="0" cy="0"/>
        </a:xfrm>
      </p:grpSpPr>
      <p:pic>
        <p:nvPicPr>
          <p:cNvPr id="116" name="Shape 116"/>
          <p:cNvPicPr preferRelativeResize="0"/>
          <p:nvPr/>
        </p:nvPicPr>
        <p:blipFill rotWithShape="1">
          <a:blip r:embed="rId3">
            <a:alphaModFix/>
          </a:blip>
          <a:srcRect b="0" l="-2950" r="2950" t="0"/>
          <a:stretch/>
        </p:blipFill>
        <p:spPr>
          <a:xfrm>
            <a:off x="880600" y="1092675"/>
            <a:ext cx="1544049" cy="1544049"/>
          </a:xfrm>
          <a:prstGeom prst="rect">
            <a:avLst/>
          </a:prstGeom>
          <a:noFill/>
          <a:ln>
            <a:noFill/>
          </a:ln>
        </p:spPr>
      </p:pic>
      <p:sp>
        <p:nvSpPr>
          <p:cNvPr id="117" name="Shape 117"/>
          <p:cNvSpPr/>
          <p:nvPr/>
        </p:nvSpPr>
        <p:spPr>
          <a:xfrm>
            <a:off x="2671150" y="1037975"/>
            <a:ext cx="2014500" cy="5931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txBox="1"/>
          <p:nvPr/>
        </p:nvSpPr>
        <p:spPr>
          <a:xfrm>
            <a:off x="4875475" y="1118300"/>
            <a:ext cx="3979800" cy="1462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fr" sz="2400">
                <a:solidFill>
                  <a:srgbClr val="FFFFFF"/>
                </a:solidFill>
                <a:latin typeface="Open Sans"/>
                <a:ea typeface="Open Sans"/>
                <a:cs typeface="Open Sans"/>
                <a:sym typeface="Open Sans"/>
              </a:rPr>
              <a:t>Moteurs pas-à-pas</a:t>
            </a:r>
            <a:endParaRPr b="1" sz="2400">
              <a:solidFill>
                <a:srgbClr val="FFFFFF"/>
              </a:solidFill>
              <a:latin typeface="Open Sans"/>
              <a:ea typeface="Open Sans"/>
              <a:cs typeface="Open Sans"/>
              <a:sym typeface="Open Sans"/>
            </a:endParaRPr>
          </a:p>
          <a:p>
            <a:pPr indent="-342900" lvl="0" marL="457200" rtl="0">
              <a:spcBef>
                <a:spcPts val="0"/>
              </a:spcBef>
              <a:spcAft>
                <a:spcPts val="0"/>
              </a:spcAft>
              <a:buClr>
                <a:srgbClr val="FFFFFF"/>
              </a:buClr>
              <a:buSzPts val="1800"/>
              <a:buFont typeface="Open Sans"/>
              <a:buChar char="-"/>
            </a:pPr>
            <a:r>
              <a:rPr lang="fr" sz="1800">
                <a:solidFill>
                  <a:srgbClr val="FFFFFF"/>
                </a:solidFill>
                <a:latin typeface="Open Sans"/>
                <a:ea typeface="Open Sans"/>
                <a:cs typeface="Open Sans"/>
                <a:sym typeface="Open Sans"/>
              </a:rPr>
              <a:t>types de mouvement</a:t>
            </a:r>
            <a:endParaRPr sz="1800">
              <a:solidFill>
                <a:srgbClr val="FFFFFF"/>
              </a:solidFill>
              <a:latin typeface="Open Sans"/>
              <a:ea typeface="Open Sans"/>
              <a:cs typeface="Open Sans"/>
              <a:sym typeface="Open Sans"/>
            </a:endParaRPr>
          </a:p>
          <a:p>
            <a:pPr indent="-342900" lvl="0" marL="457200" rtl="0">
              <a:spcBef>
                <a:spcPts val="0"/>
              </a:spcBef>
              <a:spcAft>
                <a:spcPts val="0"/>
              </a:spcAft>
              <a:buClr>
                <a:srgbClr val="FFFFFF"/>
              </a:buClr>
              <a:buSzPts val="1800"/>
              <a:buFont typeface="Open Sans"/>
              <a:buChar char="-"/>
            </a:pPr>
            <a:r>
              <a:rPr lang="fr" sz="1800">
                <a:solidFill>
                  <a:srgbClr val="FFFFFF"/>
                </a:solidFill>
                <a:latin typeface="Open Sans"/>
                <a:ea typeface="Open Sans"/>
                <a:cs typeface="Open Sans"/>
                <a:sym typeface="Open Sans"/>
              </a:rPr>
              <a:t>coordonnées X, Y</a:t>
            </a:r>
            <a:endParaRPr sz="1800">
              <a:solidFill>
                <a:srgbClr val="FFFFFF"/>
              </a:solidFill>
              <a:latin typeface="Open Sans"/>
              <a:ea typeface="Open Sans"/>
              <a:cs typeface="Open Sans"/>
              <a:sym typeface="Open Sans"/>
            </a:endParaRPr>
          </a:p>
          <a:p>
            <a:pPr indent="-342900" lvl="0" marL="457200" rtl="0">
              <a:spcBef>
                <a:spcPts val="0"/>
              </a:spcBef>
              <a:spcAft>
                <a:spcPts val="0"/>
              </a:spcAft>
              <a:buClr>
                <a:srgbClr val="FFFFFF"/>
              </a:buClr>
              <a:buSzPts val="1800"/>
              <a:buFont typeface="Open Sans"/>
              <a:buChar char="-"/>
            </a:pPr>
            <a:r>
              <a:rPr lang="fr" sz="1800">
                <a:solidFill>
                  <a:srgbClr val="FFFFFF"/>
                </a:solidFill>
                <a:latin typeface="Open Sans"/>
                <a:ea typeface="Open Sans"/>
                <a:cs typeface="Open Sans"/>
                <a:sym typeface="Open Sans"/>
              </a:rPr>
              <a:t>abaisser/lever le laser</a:t>
            </a:r>
            <a:endParaRPr sz="1800">
              <a:solidFill>
                <a:srgbClr val="FFFFFF"/>
              </a:solidFill>
              <a:latin typeface="Open Sans"/>
              <a:ea typeface="Open Sans"/>
              <a:cs typeface="Open Sans"/>
              <a:sym typeface="Open Sans"/>
            </a:endParaRPr>
          </a:p>
          <a:p>
            <a:pPr indent="0" lvl="0" marL="0">
              <a:spcBef>
                <a:spcPts val="0"/>
              </a:spcBef>
              <a:spcAft>
                <a:spcPts val="0"/>
              </a:spcAft>
              <a:buNone/>
            </a:pPr>
            <a:r>
              <a:t/>
            </a:r>
            <a:endParaRPr b="1" sz="1800">
              <a:solidFill>
                <a:srgbClr val="FFFFFF"/>
              </a:solidFill>
              <a:latin typeface="Open Sans"/>
              <a:ea typeface="Open Sans"/>
              <a:cs typeface="Open Sans"/>
              <a:sym typeface="Open Sans"/>
            </a:endParaRPr>
          </a:p>
        </p:txBody>
      </p:sp>
      <p:sp>
        <p:nvSpPr>
          <p:cNvPr id="119" name="Shape 119"/>
          <p:cNvSpPr txBox="1"/>
          <p:nvPr/>
        </p:nvSpPr>
        <p:spPr>
          <a:xfrm>
            <a:off x="705600" y="3073950"/>
            <a:ext cx="7557000" cy="1395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fr" sz="2000">
                <a:solidFill>
                  <a:schemeClr val="dk1"/>
                </a:solidFill>
                <a:latin typeface="Open Sans"/>
                <a:ea typeface="Open Sans"/>
                <a:cs typeface="Open Sans"/>
                <a:sym typeface="Open Sans"/>
              </a:rPr>
              <a:t>G-Code :</a:t>
            </a:r>
            <a:r>
              <a:rPr lang="fr" sz="2400">
                <a:solidFill>
                  <a:schemeClr val="dk1"/>
                </a:solidFill>
                <a:latin typeface="Open Sans"/>
                <a:ea typeface="Open Sans"/>
                <a:cs typeface="Open Sans"/>
                <a:sym typeface="Open Sans"/>
              </a:rPr>
              <a:t> </a:t>
            </a:r>
            <a:r>
              <a:rPr lang="fr" sz="1800">
                <a:solidFill>
                  <a:schemeClr val="dk1"/>
                </a:solidFill>
                <a:latin typeface="Open Sans"/>
                <a:ea typeface="Open Sans"/>
                <a:cs typeface="Open Sans"/>
                <a:sym typeface="Open Sans"/>
              </a:rPr>
              <a:t>langage de programmation qui sert à contrôler les mouvements qu’une machine va effectuer</a:t>
            </a:r>
            <a:endParaRPr b="1" sz="2000">
              <a:solidFill>
                <a:srgbClr val="FFFFFF"/>
              </a:solidFill>
              <a:latin typeface="Open Sans"/>
              <a:ea typeface="Open Sans"/>
              <a:cs typeface="Open Sans"/>
              <a:sym typeface="Open Sans"/>
            </a:endParaRPr>
          </a:p>
          <a:p>
            <a:pPr indent="0" lvl="0" marL="0">
              <a:spcBef>
                <a:spcPts val="0"/>
              </a:spcBef>
              <a:spcAft>
                <a:spcPts val="0"/>
              </a:spcAft>
              <a:buNone/>
            </a:pPr>
            <a:r>
              <a:rPr b="1" lang="fr" sz="2000">
                <a:solidFill>
                  <a:srgbClr val="FFFFFF"/>
                </a:solidFill>
                <a:latin typeface="Open Sans"/>
                <a:ea typeface="Open Sans"/>
                <a:cs typeface="Open Sans"/>
                <a:sym typeface="Open Sans"/>
              </a:rPr>
              <a:t>CNC</a:t>
            </a:r>
            <a:r>
              <a:rPr lang="fr" sz="2000">
                <a:solidFill>
                  <a:srgbClr val="FFFFFF"/>
                </a:solidFill>
                <a:latin typeface="Open Sans"/>
                <a:ea typeface="Open Sans"/>
                <a:cs typeface="Open Sans"/>
                <a:sym typeface="Open Sans"/>
              </a:rPr>
              <a:t> = </a:t>
            </a:r>
            <a:r>
              <a:rPr i="1" lang="fr" sz="1800">
                <a:solidFill>
                  <a:srgbClr val="FFFFFF"/>
                </a:solidFill>
                <a:latin typeface="Open Sans"/>
                <a:ea typeface="Open Sans"/>
                <a:cs typeface="Open Sans"/>
                <a:sym typeface="Open Sans"/>
              </a:rPr>
              <a:t>Computer Numerical Control</a:t>
            </a:r>
            <a:r>
              <a:rPr i="1" lang="fr" sz="2000">
                <a:solidFill>
                  <a:srgbClr val="FFFFFF"/>
                </a:solidFill>
                <a:latin typeface="Open Sans"/>
                <a:ea typeface="Open Sans"/>
                <a:cs typeface="Open Sans"/>
                <a:sym typeface="Open Sans"/>
              </a:rPr>
              <a:t> = </a:t>
            </a:r>
            <a:r>
              <a:rPr lang="fr" sz="1800">
                <a:solidFill>
                  <a:srgbClr val="FFFFFF"/>
                </a:solidFill>
                <a:latin typeface="Open Sans"/>
                <a:ea typeface="Open Sans"/>
                <a:cs typeface="Open Sans"/>
                <a:sym typeface="Open Sans"/>
              </a:rPr>
              <a:t>Commande Numérique par Ordinateur</a:t>
            </a:r>
            <a:endParaRPr sz="1800">
              <a:solidFill>
                <a:schemeClr val="dk1"/>
              </a:solidFill>
              <a:latin typeface="Open Sans"/>
              <a:ea typeface="Open Sans"/>
              <a:cs typeface="Open Sans"/>
              <a:sym typeface="Open Sans"/>
            </a:endParaRPr>
          </a:p>
          <a:p>
            <a:pPr indent="0" lvl="0" marL="0">
              <a:spcBef>
                <a:spcPts val="0"/>
              </a:spcBef>
              <a:spcAft>
                <a:spcPts val="0"/>
              </a:spcAft>
              <a:buNone/>
            </a:pPr>
            <a:r>
              <a:t/>
            </a:r>
            <a:endParaRPr i="1" sz="1600">
              <a:solidFill>
                <a:srgbClr val="FFFFFF"/>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